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77" r:id="rId7"/>
    <p:sldId id="269" r:id="rId8"/>
    <p:sldId id="271" r:id="rId9"/>
    <p:sldId id="279" r:id="rId10"/>
    <p:sldId id="270" r:id="rId11"/>
    <p:sldId id="276" r:id="rId12"/>
    <p:sldId id="275" r:id="rId13"/>
    <p:sldId id="278" r:id="rId14"/>
    <p:sldId id="280" r:id="rId15"/>
  </p:sldIdLst>
  <p:sldSz cx="12192000" cy="6858000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Play" panose="020B0604020202020204" charset="0"/>
      <p:regular r:id="rId21"/>
      <p:bold r:id="rId22"/>
    </p:embeddedFont>
    <p:embeddedFont>
      <p:font typeface="PT Sans" panose="020B0503020203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wSnWvQYlMgpnx653DpOROVxVU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103" autoAdjust="0"/>
  </p:normalViewPr>
  <p:slideViewPr>
    <p:cSldViewPr snapToGrid="0">
      <p:cViewPr varScale="1">
        <p:scale>
          <a:sx n="59" d="100"/>
          <a:sy n="59" d="100"/>
        </p:scale>
        <p:origin x="48" y="5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dasK\AppData\Local\Microsoft\Windows\INetCache\Content.Outlook\GZOCUU03\&#1502;&#1499;&#1513;&#1493;&#1512;%20&#1512;&#1508;&#1493;&#1488;&#1497;%20&#1488;&#1504;&#1500;&#1497;&#1494;&#1492;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dasK\AppData\Roaming\Microsoft\Excel\&#1502;&#1499;&#1513;&#1493;&#1512;%20&#1512;&#1508;&#1493;&#1488;&#1497;%20&#1488;&#1504;&#1500;&#1497;&#1494;&#1492;1%20(version%201)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dasK\AppData\Local\Microsoft\Windows\INetCache\Content.Outlook\GZOCUU03\&#1502;&#1499;&#1513;&#1493;&#1512;%20&#1512;&#1508;&#1493;&#1488;&#1497;%20&#1488;&#1504;&#1500;&#1497;&#1494;&#1492;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dasK\AppData\Local\Microsoft\Windows\INetCache\Content.Outlook\GZOCUU03\&#1502;&#1499;&#1513;&#1493;&#1512;%20&#1512;&#1508;&#1493;&#1488;&#1497;%20&#1488;&#1504;&#1500;&#1497;&#1494;&#1492;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'חברות לפי סגמנטים'!$B$1</c:f>
              <c:strCache>
                <c:ptCount val="1"/>
                <c:pt idx="0">
                  <c:v>Nוubmer of Companies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A809-4764-9B2C-47F3853C842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071-4E68-9C98-7724212947F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809-4764-9B2C-47F3853C8428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'חברות לפי סגמנטים'!$A$2:$A$4</c:f>
              <c:strCache>
                <c:ptCount val="3"/>
                <c:pt idx="0">
                  <c:v>Bio-Pharma</c:v>
                </c:pt>
                <c:pt idx="1">
                  <c:v>Digital Health</c:v>
                </c:pt>
                <c:pt idx="2">
                  <c:v>Medical Devices</c:v>
                </c:pt>
              </c:strCache>
            </c:strRef>
          </c:cat>
          <c:val>
            <c:numRef>
              <c:f>'חברות לפי סגמנטים'!$B$2:$B$4</c:f>
              <c:numCache>
                <c:formatCode>General</c:formatCode>
                <c:ptCount val="3"/>
                <c:pt idx="0">
                  <c:v>390</c:v>
                </c:pt>
                <c:pt idx="1">
                  <c:v>830</c:v>
                </c:pt>
                <c:pt idx="2">
                  <c:v>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09-417A-9AFF-455B393F387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'גידול מספר החברות לפי שנים (2)'!$B$1</c:f>
              <c:strCache>
                <c:ptCount val="1"/>
                <c:pt idx="0">
                  <c:v>Number of Companies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'גידול מספר החברות לפי שנים (2)'!$A$2:$A$19</c:f>
              <c:numCache>
                <c:formatCode>General</c:formatCode>
                <c:ptCount val="18"/>
                <c:pt idx="0">
                  <c:v>1990</c:v>
                </c:pt>
                <c:pt idx="1">
                  <c:v>1993</c:v>
                </c:pt>
                <c:pt idx="2">
                  <c:v>1995</c:v>
                </c:pt>
                <c:pt idx="3">
                  <c:v>1997</c:v>
                </c:pt>
                <c:pt idx="4">
                  <c:v>1999</c:v>
                </c:pt>
                <c:pt idx="5">
                  <c:v>2001</c:v>
                </c:pt>
                <c:pt idx="6">
                  <c:v>2003</c:v>
                </c:pt>
                <c:pt idx="7">
                  <c:v>2005</c:v>
                </c:pt>
                <c:pt idx="8">
                  <c:v>2007</c:v>
                </c:pt>
                <c:pt idx="9">
                  <c:v>2009</c:v>
                </c:pt>
                <c:pt idx="10">
                  <c:v>2011</c:v>
                </c:pt>
                <c:pt idx="11">
                  <c:v>2013</c:v>
                </c:pt>
                <c:pt idx="12">
                  <c:v>2015</c:v>
                </c:pt>
                <c:pt idx="13">
                  <c:v>2017</c:v>
                </c:pt>
                <c:pt idx="14">
                  <c:v>2019</c:v>
                </c:pt>
                <c:pt idx="15">
                  <c:v>2021</c:v>
                </c:pt>
                <c:pt idx="16">
                  <c:v>2023</c:v>
                </c:pt>
                <c:pt idx="17">
                  <c:v>2025</c:v>
                </c:pt>
              </c:numCache>
            </c:numRef>
          </c:xVal>
          <c:yVal>
            <c:numRef>
              <c:f>'גידול מספר החברות לפי שנים (2)'!$B$2:$B$19</c:f>
              <c:numCache>
                <c:formatCode>General</c:formatCode>
                <c:ptCount val="18"/>
                <c:pt idx="0">
                  <c:v>25</c:v>
                </c:pt>
                <c:pt idx="1">
                  <c:v>37</c:v>
                </c:pt>
                <c:pt idx="2">
                  <c:v>45</c:v>
                </c:pt>
                <c:pt idx="3">
                  <c:v>55</c:v>
                </c:pt>
                <c:pt idx="4">
                  <c:v>64</c:v>
                </c:pt>
                <c:pt idx="5">
                  <c:v>83</c:v>
                </c:pt>
                <c:pt idx="6">
                  <c:v>98</c:v>
                </c:pt>
                <c:pt idx="7">
                  <c:v>128</c:v>
                </c:pt>
                <c:pt idx="8">
                  <c:v>160</c:v>
                </c:pt>
                <c:pt idx="9">
                  <c:v>201</c:v>
                </c:pt>
                <c:pt idx="10">
                  <c:v>252</c:v>
                </c:pt>
                <c:pt idx="11">
                  <c:v>325</c:v>
                </c:pt>
                <c:pt idx="12">
                  <c:v>412</c:v>
                </c:pt>
                <c:pt idx="13">
                  <c:v>511</c:v>
                </c:pt>
                <c:pt idx="14">
                  <c:v>599</c:v>
                </c:pt>
                <c:pt idx="15">
                  <c:v>706</c:v>
                </c:pt>
                <c:pt idx="16">
                  <c:v>806</c:v>
                </c:pt>
                <c:pt idx="17">
                  <c:v>850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AF9-4115-A331-FC94B51760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8532736"/>
        <c:axId val="1098531296"/>
      </c:scatterChart>
      <c:valAx>
        <c:axId val="1098532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098531296"/>
        <c:crosses val="autoZero"/>
        <c:crossBetween val="midCat"/>
      </c:valAx>
      <c:valAx>
        <c:axId val="109853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0985327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'C:\Users\hilla\OneDrive\Desktop\מנהלת הצמיחה\[מכשור רפואי אנליזה.xlsx]חברות פר תחום קליני'!$B$1</c:f>
              <c:strCache>
                <c:ptCount val="1"/>
                <c:pt idx="0">
                  <c:v>Number of companies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'[2]חברות פר תחום קליני'!$A$2:$A$37</c:f>
              <c:strCache>
                <c:ptCount val="36"/>
                <c:pt idx="0">
                  <c:v>Cardiovascular</c:v>
                </c:pt>
                <c:pt idx="1">
                  <c:v>Radiology</c:v>
                </c:pt>
                <c:pt idx="2">
                  <c:v>Neuro</c:v>
                </c:pt>
                <c:pt idx="3">
                  <c:v>GeneralPractice/PrimaryCare</c:v>
                </c:pt>
                <c:pt idx="4">
                  <c:v>Cancer(onco)</c:v>
                </c:pt>
                <c:pt idx="5">
                  <c:v>Dermatology/Wound</c:v>
                </c:pt>
                <c:pt idx="6">
                  <c:v>Orthopedics</c:v>
                </c:pt>
                <c:pt idx="7">
                  <c:v>EmergencyCare/ICU</c:v>
                </c:pt>
                <c:pt idx="8">
                  <c:v>WomensHealth</c:v>
                </c:pt>
                <c:pt idx="9">
                  <c:v>Respiratory/pulmonary</c:v>
                </c:pt>
                <c:pt idx="10">
                  <c:v>Aesthetics</c:v>
                </c:pt>
                <c:pt idx="11">
                  <c:v>Muscoloskeletal</c:v>
                </c:pt>
                <c:pt idx="12">
                  <c:v>Ophthalmology</c:v>
                </c:pt>
                <c:pt idx="13">
                  <c:v>Dental</c:v>
                </c:pt>
                <c:pt idx="14">
                  <c:v>Rehabilitation/PT</c:v>
                </c:pt>
                <c:pt idx="15">
                  <c:v>Gastrointestinal</c:v>
                </c:pt>
                <c:pt idx="16">
                  <c:v>Wellness/Lifestyle</c:v>
                </c:pt>
                <c:pt idx="17">
                  <c:v>Assistive/Disability</c:v>
                </c:pt>
                <c:pt idx="18">
                  <c:v>Immunology</c:v>
                </c:pt>
                <c:pt idx="19">
                  <c:v>Pain</c:v>
                </c:pt>
                <c:pt idx="20">
                  <c:v>Nephrology/Renal/Urology</c:v>
                </c:pt>
                <c:pt idx="21">
                  <c:v>Pediatrics</c:v>
                </c:pt>
                <c:pt idx="22">
                  <c:v>MetabolicDiseases</c:v>
                </c:pt>
                <c:pt idx="23">
                  <c:v>Natal/Reproductive</c:v>
                </c:pt>
                <c:pt idx="24">
                  <c:v>Epidemiology</c:v>
                </c:pt>
                <c:pt idx="25">
                  <c:v>MentalHealth</c:v>
                </c:pt>
                <c:pt idx="26">
                  <c:v>Hemo</c:v>
                </c:pt>
                <c:pt idx="27">
                  <c:v>Sleep</c:v>
                </c:pt>
                <c:pt idx="28">
                  <c:v>E.N.T</c:v>
                </c:pt>
                <c:pt idx="29">
                  <c:v>Sport</c:v>
                </c:pt>
                <c:pt idx="30">
                  <c:v>Nutrition</c:v>
                </c:pt>
                <c:pt idx="31">
                  <c:v>Cannabis</c:v>
                </c:pt>
                <c:pt idx="32">
                  <c:v>Otology</c:v>
                </c:pt>
                <c:pt idx="33">
                  <c:v>Audiology</c:v>
                </c:pt>
                <c:pt idx="34">
                  <c:v>Surgery</c:v>
                </c:pt>
                <c:pt idx="35">
                  <c:v>RareGenetic</c:v>
                </c:pt>
              </c:strCache>
            </c:strRef>
          </c:cat>
          <c:val>
            <c:numRef>
              <c:f>'[2]חברות פר תחום קליני'!$B$2:$B$37</c:f>
              <c:numCache>
                <c:formatCode>General</c:formatCode>
                <c:ptCount val="36"/>
                <c:pt idx="0">
                  <c:v>140</c:v>
                </c:pt>
                <c:pt idx="1">
                  <c:v>86</c:v>
                </c:pt>
                <c:pt idx="2">
                  <c:v>84</c:v>
                </c:pt>
                <c:pt idx="3">
                  <c:v>77</c:v>
                </c:pt>
                <c:pt idx="4">
                  <c:v>74</c:v>
                </c:pt>
                <c:pt idx="5">
                  <c:v>67</c:v>
                </c:pt>
                <c:pt idx="6">
                  <c:v>64</c:v>
                </c:pt>
                <c:pt idx="7">
                  <c:v>62</c:v>
                </c:pt>
                <c:pt idx="8">
                  <c:v>61</c:v>
                </c:pt>
                <c:pt idx="9">
                  <c:v>57</c:v>
                </c:pt>
                <c:pt idx="10">
                  <c:v>50</c:v>
                </c:pt>
                <c:pt idx="11">
                  <c:v>50</c:v>
                </c:pt>
                <c:pt idx="12">
                  <c:v>48</c:v>
                </c:pt>
                <c:pt idx="13">
                  <c:v>47</c:v>
                </c:pt>
                <c:pt idx="14">
                  <c:v>46</c:v>
                </c:pt>
                <c:pt idx="15">
                  <c:v>43</c:v>
                </c:pt>
                <c:pt idx="16">
                  <c:v>41</c:v>
                </c:pt>
                <c:pt idx="17">
                  <c:v>36</c:v>
                </c:pt>
                <c:pt idx="18">
                  <c:v>34</c:v>
                </c:pt>
                <c:pt idx="19">
                  <c:v>34</c:v>
                </c:pt>
                <c:pt idx="20">
                  <c:v>33</c:v>
                </c:pt>
                <c:pt idx="21">
                  <c:v>33</c:v>
                </c:pt>
                <c:pt idx="22">
                  <c:v>30</c:v>
                </c:pt>
                <c:pt idx="23">
                  <c:v>28</c:v>
                </c:pt>
                <c:pt idx="24">
                  <c:v>24</c:v>
                </c:pt>
                <c:pt idx="25">
                  <c:v>24</c:v>
                </c:pt>
                <c:pt idx="26">
                  <c:v>20</c:v>
                </c:pt>
                <c:pt idx="27">
                  <c:v>17</c:v>
                </c:pt>
                <c:pt idx="28">
                  <c:v>16</c:v>
                </c:pt>
                <c:pt idx="29">
                  <c:v>13</c:v>
                </c:pt>
                <c:pt idx="30">
                  <c:v>12</c:v>
                </c:pt>
                <c:pt idx="31">
                  <c:v>9</c:v>
                </c:pt>
                <c:pt idx="32">
                  <c:v>9</c:v>
                </c:pt>
                <c:pt idx="33">
                  <c:v>7</c:v>
                </c:pt>
                <c:pt idx="34">
                  <c:v>5</c:v>
                </c:pt>
                <c:pt idx="3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D0-4A79-BFBA-240A03CCA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186676048"/>
        <c:axId val="1136484048"/>
      </c:barChart>
      <c:catAx>
        <c:axId val="118667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6484048"/>
        <c:crosses val="autoZero"/>
        <c:auto val="1"/>
        <c:lblAlgn val="ctr"/>
        <c:lblOffset val="100"/>
        <c:noMultiLvlLbl val="0"/>
      </c:catAx>
      <c:valAx>
        <c:axId val="113648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667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'C:\Users\hilla\OneDrive\Desktop\מנהלת הצמיחה\[מכשור רפואי אנליזה.xlsx]חברות פר תחום קליני'!$B$1</c:f>
              <c:strCache>
                <c:ptCount val="1"/>
                <c:pt idx="0">
                  <c:v>Number of companies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'[2]חברות פר תחום קליני'!$A$2:$A$37</c:f>
              <c:strCache>
                <c:ptCount val="36"/>
                <c:pt idx="0">
                  <c:v>Cardiovascular</c:v>
                </c:pt>
                <c:pt idx="1">
                  <c:v>Radiology</c:v>
                </c:pt>
                <c:pt idx="2">
                  <c:v>Neuro</c:v>
                </c:pt>
                <c:pt idx="3">
                  <c:v>GeneralPractice/PrimaryCare</c:v>
                </c:pt>
                <c:pt idx="4">
                  <c:v>Cancer(onco)</c:v>
                </c:pt>
                <c:pt idx="5">
                  <c:v>Dermatology/Wound</c:v>
                </c:pt>
                <c:pt idx="6">
                  <c:v>Orthopedics</c:v>
                </c:pt>
                <c:pt idx="7">
                  <c:v>EmergencyCare/ICU</c:v>
                </c:pt>
                <c:pt idx="8">
                  <c:v>WomensHealth</c:v>
                </c:pt>
                <c:pt idx="9">
                  <c:v>Respiratory/pulmonary</c:v>
                </c:pt>
                <c:pt idx="10">
                  <c:v>Aesthetics</c:v>
                </c:pt>
                <c:pt idx="11">
                  <c:v>Muscoloskeletal</c:v>
                </c:pt>
                <c:pt idx="12">
                  <c:v>Ophthalmology</c:v>
                </c:pt>
                <c:pt idx="13">
                  <c:v>Dental</c:v>
                </c:pt>
                <c:pt idx="14">
                  <c:v>Rehabilitation/PT</c:v>
                </c:pt>
                <c:pt idx="15">
                  <c:v>Gastrointestinal</c:v>
                </c:pt>
                <c:pt idx="16">
                  <c:v>Wellness/Lifestyle</c:v>
                </c:pt>
                <c:pt idx="17">
                  <c:v>Assistive/Disability</c:v>
                </c:pt>
                <c:pt idx="18">
                  <c:v>Immunology</c:v>
                </c:pt>
                <c:pt idx="19">
                  <c:v>Pain</c:v>
                </c:pt>
                <c:pt idx="20">
                  <c:v>Nephrology/Renal/Urology</c:v>
                </c:pt>
                <c:pt idx="21">
                  <c:v>Pediatrics</c:v>
                </c:pt>
                <c:pt idx="22">
                  <c:v>MetabolicDiseases</c:v>
                </c:pt>
                <c:pt idx="23">
                  <c:v>Natal/Reproductive</c:v>
                </c:pt>
                <c:pt idx="24">
                  <c:v>Epidemiology</c:v>
                </c:pt>
                <c:pt idx="25">
                  <c:v>MentalHealth</c:v>
                </c:pt>
                <c:pt idx="26">
                  <c:v>Hemo</c:v>
                </c:pt>
                <c:pt idx="27">
                  <c:v>Sleep</c:v>
                </c:pt>
                <c:pt idx="28">
                  <c:v>E.N.T</c:v>
                </c:pt>
                <c:pt idx="29">
                  <c:v>Sport</c:v>
                </c:pt>
                <c:pt idx="30">
                  <c:v>Nutrition</c:v>
                </c:pt>
                <c:pt idx="31">
                  <c:v>Cannabis</c:v>
                </c:pt>
                <c:pt idx="32">
                  <c:v>Otology</c:v>
                </c:pt>
                <c:pt idx="33">
                  <c:v>Audiology</c:v>
                </c:pt>
                <c:pt idx="34">
                  <c:v>Surgery</c:v>
                </c:pt>
                <c:pt idx="35">
                  <c:v>RareGenetic</c:v>
                </c:pt>
              </c:strCache>
            </c:strRef>
          </c:cat>
          <c:val>
            <c:numRef>
              <c:f>'[2]חברות פר תחום קליני'!$B$2:$B$37</c:f>
              <c:numCache>
                <c:formatCode>General</c:formatCode>
                <c:ptCount val="36"/>
                <c:pt idx="0">
                  <c:v>140</c:v>
                </c:pt>
                <c:pt idx="1">
                  <c:v>86</c:v>
                </c:pt>
                <c:pt idx="2">
                  <c:v>84</c:v>
                </c:pt>
                <c:pt idx="3">
                  <c:v>77</c:v>
                </c:pt>
                <c:pt idx="4">
                  <c:v>74</c:v>
                </c:pt>
                <c:pt idx="5">
                  <c:v>67</c:v>
                </c:pt>
                <c:pt idx="6">
                  <c:v>64</c:v>
                </c:pt>
                <c:pt idx="7">
                  <c:v>62</c:v>
                </c:pt>
                <c:pt idx="8">
                  <c:v>61</c:v>
                </c:pt>
                <c:pt idx="9">
                  <c:v>57</c:v>
                </c:pt>
                <c:pt idx="10">
                  <c:v>50</c:v>
                </c:pt>
                <c:pt idx="11">
                  <c:v>50</c:v>
                </c:pt>
                <c:pt idx="12">
                  <c:v>48</c:v>
                </c:pt>
                <c:pt idx="13">
                  <c:v>47</c:v>
                </c:pt>
                <c:pt idx="14">
                  <c:v>46</c:v>
                </c:pt>
                <c:pt idx="15">
                  <c:v>43</c:v>
                </c:pt>
                <c:pt idx="16">
                  <c:v>41</c:v>
                </c:pt>
                <c:pt idx="17">
                  <c:v>36</c:v>
                </c:pt>
                <c:pt idx="18">
                  <c:v>34</c:v>
                </c:pt>
                <c:pt idx="19">
                  <c:v>34</c:v>
                </c:pt>
                <c:pt idx="20">
                  <c:v>33</c:v>
                </c:pt>
                <c:pt idx="21">
                  <c:v>33</c:v>
                </c:pt>
                <c:pt idx="22">
                  <c:v>30</c:v>
                </c:pt>
                <c:pt idx="23">
                  <c:v>28</c:v>
                </c:pt>
                <c:pt idx="24">
                  <c:v>24</c:v>
                </c:pt>
                <c:pt idx="25">
                  <c:v>24</c:v>
                </c:pt>
                <c:pt idx="26">
                  <c:v>20</c:v>
                </c:pt>
                <c:pt idx="27">
                  <c:v>17</c:v>
                </c:pt>
                <c:pt idx="28">
                  <c:v>16</c:v>
                </c:pt>
                <c:pt idx="29">
                  <c:v>13</c:v>
                </c:pt>
                <c:pt idx="30">
                  <c:v>12</c:v>
                </c:pt>
                <c:pt idx="31">
                  <c:v>9</c:v>
                </c:pt>
                <c:pt idx="32">
                  <c:v>9</c:v>
                </c:pt>
                <c:pt idx="33">
                  <c:v>7</c:v>
                </c:pt>
                <c:pt idx="34">
                  <c:v>5</c:v>
                </c:pt>
                <c:pt idx="3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B8-458C-9003-4A0E8350ED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186676048"/>
        <c:axId val="1136484048"/>
      </c:barChart>
      <c:catAx>
        <c:axId val="118667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6484048"/>
        <c:crosses val="autoZero"/>
        <c:auto val="1"/>
        <c:lblAlgn val="ctr"/>
        <c:lblOffset val="100"/>
        <c:noMultiLvlLbl val="0"/>
      </c:catAx>
      <c:valAx>
        <c:axId val="113648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667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b="1" dirty="0"/>
              <a:t>I’m honored to be here today &amp; </a:t>
            </a:r>
            <a:r>
              <a:rPr lang="en-US" b="1" dirty="0" err="1"/>
              <a:t>Im</a:t>
            </a:r>
            <a:r>
              <a:rPr lang="en-US" b="1" dirty="0"/>
              <a:t> very excited to meet you all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b="1" dirty="0"/>
              <a:t>I believe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b="1" dirty="0"/>
              <a:t>that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b="1" dirty="0"/>
              <a:t>together,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b="1" dirty="0"/>
              <a:t>we have the power to </a:t>
            </a:r>
            <a:r>
              <a:rPr lang="en-US" b="1" dirty="0" err="1"/>
              <a:t>transForm</a:t>
            </a:r>
            <a:r>
              <a:rPr lang="en-US" b="1" dirty="0"/>
              <a:t> healthcare worldwide</a:t>
            </a:r>
            <a:endParaRPr lang="en-US" sz="1200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endParaRPr lang="en-US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dirty="0"/>
              <a:t>My name is Hadas Klein, and I am the manager of the Health Cluster. I am a psychologist and </a:t>
            </a:r>
            <a:r>
              <a:rPr lang="en-US" dirty="0" err="1"/>
              <a:t>im</a:t>
            </a:r>
            <a:r>
              <a:rPr lang="en-US" dirty="0"/>
              <a:t> passionate about promote innovation in healthcare organizations.</a:t>
            </a:r>
            <a:endParaRPr lang="en-US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endParaRPr lang="en-US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today I will share with you how the Health Cluster is shaping Israel’s economic future.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af75cab12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af75cab120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dirty="0"/>
              <a:t>Healthcare systems worldwide are </a:t>
            </a:r>
            <a:r>
              <a:rPr lang="en-US" b="1" dirty="0"/>
              <a:t>facing</a:t>
            </a:r>
            <a:r>
              <a:rPr lang="en-US" dirty="0"/>
              <a:t> </a:t>
            </a:r>
            <a:r>
              <a:rPr lang="en-US" b="1" dirty="0">
                <a:highlight>
                  <a:srgbClr val="FFFF00"/>
                </a:highlight>
              </a:rPr>
              <a:t>global </a:t>
            </a:r>
            <a:r>
              <a:rPr lang="en-US" b="1" dirty="0" err="1">
                <a:highlight>
                  <a:srgbClr val="FFFF00"/>
                </a:highlight>
              </a:rPr>
              <a:t>challeng</a:t>
            </a:r>
            <a:r>
              <a:rPr lang="en-US" sz="3200" b="1" dirty="0" err="1">
                <a:highlight>
                  <a:srgbClr val="FFFF00"/>
                </a:highlight>
              </a:rPr>
              <a:t>ES</a:t>
            </a:r>
            <a:r>
              <a:rPr lang="en-US" dirty="0"/>
              <a:t>, including </a:t>
            </a:r>
            <a:endParaRPr lang="he-IL" dirty="0"/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Health </a:t>
            </a:r>
            <a:r>
              <a:rPr lang="en-US" dirty="0" err="1"/>
              <a:t>servic</a:t>
            </a:r>
            <a:r>
              <a:rPr lang="en-US" sz="1600" b="1" dirty="0" err="1"/>
              <a:t>ES</a:t>
            </a:r>
            <a:endParaRPr lang="he-IL" b="1" dirty="0"/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Specially in remote </a:t>
            </a:r>
            <a:r>
              <a:rPr lang="en-US" dirty="0" err="1"/>
              <a:t>area</a:t>
            </a:r>
            <a:r>
              <a:rPr lang="en-US" sz="1800" b="1" dirty="0" err="1">
                <a:highlight>
                  <a:srgbClr val="FFFF00"/>
                </a:highlight>
              </a:rPr>
              <a:t>ES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11;g2af75cab120_0_1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af75cab12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af75cab120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US" dirty="0"/>
              <a:t>Israel has built a </a:t>
            </a:r>
            <a:r>
              <a:rPr lang="en-US" b="1" dirty="0"/>
              <a:t>broad ecosystem </a:t>
            </a:r>
            <a:r>
              <a:rPr lang="en-US" dirty="0"/>
              <a:t>over the past decade that makes it </a:t>
            </a:r>
            <a:r>
              <a:rPr lang="en-US" b="1" dirty="0"/>
              <a:t>easier to develop solutions </a:t>
            </a:r>
            <a:r>
              <a:rPr lang="en-US" dirty="0"/>
              <a:t>for these challenges.</a:t>
            </a:r>
            <a:endParaRPr lang="he-IL" dirty="0"/>
          </a:p>
          <a:p>
            <a:pPr algn="l"/>
            <a:endParaRPr lang="en-US" dirty="0"/>
          </a:p>
          <a:p>
            <a:pPr algn="l"/>
            <a:r>
              <a:rPr lang="en-US" dirty="0"/>
              <a:t>Not just </a:t>
            </a:r>
            <a:r>
              <a:rPr lang="en-US" dirty="0" err="1"/>
              <a:t>startup</a:t>
            </a:r>
            <a:r>
              <a:rPr lang="en-US" b="1" dirty="0" err="1"/>
              <a:t>S</a:t>
            </a:r>
            <a:endParaRPr lang="en-US" b="1" dirty="0"/>
          </a:p>
          <a:p>
            <a:pPr algn="l"/>
            <a:r>
              <a:rPr lang="en-US" b="0" dirty="0"/>
              <a:t>Ecosystem</a:t>
            </a:r>
          </a:p>
          <a:p>
            <a:pPr algn="l"/>
            <a:r>
              <a:rPr lang="en-US" b="0" dirty="0"/>
              <a:t>Combination</a:t>
            </a:r>
          </a:p>
          <a:p>
            <a:pPr algn="l"/>
            <a:r>
              <a:rPr lang="en-US" b="0" dirty="0"/>
              <a:t>fast</a:t>
            </a:r>
          </a:p>
          <a:p>
            <a:pPr algn="l"/>
            <a:endParaRPr lang="en-IL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g2af75cab120_0_3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>
          <a:extLst>
            <a:ext uri="{FF2B5EF4-FFF2-40B4-BE49-F238E27FC236}">
              <a16:creationId xmlns:a16="http://schemas.microsoft.com/office/drawing/2014/main" id="{B9A44F3D-5E87-457A-5EED-9FD69C53A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2f8681c08f_0_357:notes">
            <a:extLst>
              <a:ext uri="{FF2B5EF4-FFF2-40B4-BE49-F238E27FC236}">
                <a16:creationId xmlns:a16="http://schemas.microsoft.com/office/drawing/2014/main" id="{593B6048-3894-6B08-63C6-E144C29BE1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2f8681c08f_0_357:notes">
            <a:extLst>
              <a:ext uri="{FF2B5EF4-FFF2-40B4-BE49-F238E27FC236}">
                <a16:creationId xmlns:a16="http://schemas.microsoft.com/office/drawing/2014/main" id="{54254D93-83BE-D7B4-57E3-F7F1FA642F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how can we collaborate?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Where do we start?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are few Example:</a:t>
            </a:r>
          </a:p>
          <a:p>
            <a:pPr algn="l" rtl="0"/>
            <a:r>
              <a:rPr lang="en-US" dirty="0"/>
              <a:t>by leveraging India’s unique manufacturing power </a:t>
            </a:r>
            <a:r>
              <a:rPr lang="en-US" b="1" dirty="0"/>
              <a:t>We can </a:t>
            </a:r>
            <a:r>
              <a:rPr lang="en-US" dirty="0"/>
              <a:t>reduce costs, shorten timelines and accelerate </a:t>
            </a:r>
            <a:r>
              <a:rPr lang="en-US" b="1" dirty="0"/>
              <a:t>drug validation</a:t>
            </a:r>
            <a:endParaRPr lang="en-US" dirty="0"/>
          </a:p>
          <a:p>
            <a:pPr algn="l" rtl="0"/>
            <a:r>
              <a:rPr lang="en-US" dirty="0"/>
              <a:t>With India’s advanced healthcare system and growing demands, we can </a:t>
            </a:r>
            <a:r>
              <a:rPr lang="en-US" b="1" dirty="0"/>
              <a:t>partner </a:t>
            </a:r>
            <a:r>
              <a:rPr lang="en-US" dirty="0"/>
              <a:t>with Indian distributors ensure effective access to diverse markets in Medical devices and HealthTech.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5" name="Google Shape;435;g32f8681c08f_0_357:notes">
            <a:extLst>
              <a:ext uri="{FF2B5EF4-FFF2-40B4-BE49-F238E27FC236}">
                <a16:creationId xmlns:a16="http://schemas.microsoft.com/office/drawing/2014/main" id="{71CCF02E-FA06-6F33-6B25-B4E43D5D188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7199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>
          <a:extLst>
            <a:ext uri="{FF2B5EF4-FFF2-40B4-BE49-F238E27FC236}">
              <a16:creationId xmlns:a16="http://schemas.microsoft.com/office/drawing/2014/main" id="{E1B634BA-6C67-4F9C-764D-7BEB8ADC3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2f8681c08f_0_357:notes">
            <a:extLst>
              <a:ext uri="{FF2B5EF4-FFF2-40B4-BE49-F238E27FC236}">
                <a16:creationId xmlns:a16="http://schemas.microsoft.com/office/drawing/2014/main" id="{7940FCF8-BDDD-B5EB-C1AD-5C72F358A2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2f8681c08f_0_357:notes">
            <a:extLst>
              <a:ext uri="{FF2B5EF4-FFF2-40B4-BE49-F238E27FC236}">
                <a16:creationId xmlns:a16="http://schemas.microsoft.com/office/drawing/2014/main" id="{2B988FB8-F9A4-975B-1A69-62E3D1A2D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how can we collaborate?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Where do we start?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are few Example:</a:t>
            </a:r>
          </a:p>
          <a:p>
            <a:pPr algn="l" rtl="0"/>
            <a:r>
              <a:rPr lang="en-US" dirty="0"/>
              <a:t>by leveraging India’s unique manufacturing power </a:t>
            </a:r>
            <a:r>
              <a:rPr lang="en-US" b="1" dirty="0"/>
              <a:t>We can </a:t>
            </a:r>
            <a:r>
              <a:rPr lang="en-US" dirty="0"/>
              <a:t>reduce costs, shorten timelines and accelerate </a:t>
            </a:r>
            <a:r>
              <a:rPr lang="en-US" b="1" dirty="0"/>
              <a:t>drug validation</a:t>
            </a:r>
            <a:endParaRPr lang="en-US" dirty="0"/>
          </a:p>
          <a:p>
            <a:pPr algn="l" rtl="0"/>
            <a:r>
              <a:rPr lang="en-US" dirty="0"/>
              <a:t>With India’s advanced healthcare system and growing demands, we can </a:t>
            </a:r>
            <a:r>
              <a:rPr lang="en-US" b="1" dirty="0"/>
              <a:t>partner </a:t>
            </a:r>
            <a:r>
              <a:rPr lang="en-US" dirty="0"/>
              <a:t>with Indian distributors ensure effective access to diverse markets in Medical devices and HealthTech.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5" name="Google Shape;435;g32f8681c08f_0_357:notes">
            <a:extLst>
              <a:ext uri="{FF2B5EF4-FFF2-40B4-BE49-F238E27FC236}">
                <a16:creationId xmlns:a16="http://schemas.microsoft.com/office/drawing/2014/main" id="{096875E8-C9FF-421B-5861-70ABAA41F45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9795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>
          <a:extLst>
            <a:ext uri="{FF2B5EF4-FFF2-40B4-BE49-F238E27FC236}">
              <a16:creationId xmlns:a16="http://schemas.microsoft.com/office/drawing/2014/main" id="{660FC59E-312A-C3D0-FC46-A7B48F3F8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2f8681c08f_0_357:notes">
            <a:extLst>
              <a:ext uri="{FF2B5EF4-FFF2-40B4-BE49-F238E27FC236}">
                <a16:creationId xmlns:a16="http://schemas.microsoft.com/office/drawing/2014/main" id="{54D6C006-D313-98FE-9BA2-DE685F5117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2f8681c08f_0_357:notes">
            <a:extLst>
              <a:ext uri="{FF2B5EF4-FFF2-40B4-BE49-F238E27FC236}">
                <a16:creationId xmlns:a16="http://schemas.microsoft.com/office/drawing/2014/main" id="{EDA836B5-4ABE-30DA-6264-F6F5A93871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how can we collaborate?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Where do we start?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are few Example:</a:t>
            </a:r>
          </a:p>
          <a:p>
            <a:pPr algn="l" rtl="0"/>
            <a:r>
              <a:rPr lang="en-US" dirty="0"/>
              <a:t>by leveraging India’s unique manufacturing power </a:t>
            </a:r>
            <a:r>
              <a:rPr lang="en-US" b="1" dirty="0"/>
              <a:t>We can </a:t>
            </a:r>
            <a:r>
              <a:rPr lang="en-US" dirty="0"/>
              <a:t>reduce costs, shorten timelines and accelerate </a:t>
            </a:r>
            <a:r>
              <a:rPr lang="en-US" b="1" dirty="0"/>
              <a:t>drug validation</a:t>
            </a:r>
            <a:endParaRPr lang="en-US" dirty="0"/>
          </a:p>
          <a:p>
            <a:pPr algn="l" rtl="0"/>
            <a:r>
              <a:rPr lang="en-US" dirty="0"/>
              <a:t>With India’s advanced healthcare system and growing demands, we can </a:t>
            </a:r>
            <a:r>
              <a:rPr lang="en-US" b="1" dirty="0"/>
              <a:t>partner </a:t>
            </a:r>
            <a:r>
              <a:rPr lang="en-US" dirty="0"/>
              <a:t>with Indian distributors ensure effective access to diverse markets in Medical devices and HealthTech.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5" name="Google Shape;435;g32f8681c08f_0_357:notes">
            <a:extLst>
              <a:ext uri="{FF2B5EF4-FFF2-40B4-BE49-F238E27FC236}">
                <a16:creationId xmlns:a16="http://schemas.microsoft.com/office/drawing/2014/main" id="{968DEE01-9489-D088-ED54-AF250E5C26A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559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>
          <a:extLst>
            <a:ext uri="{FF2B5EF4-FFF2-40B4-BE49-F238E27FC236}">
              <a16:creationId xmlns:a16="http://schemas.microsoft.com/office/drawing/2014/main" id="{C471CB49-431A-F127-FC3D-E8941D89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2f8681c08f_0_357:notes">
            <a:extLst>
              <a:ext uri="{FF2B5EF4-FFF2-40B4-BE49-F238E27FC236}">
                <a16:creationId xmlns:a16="http://schemas.microsoft.com/office/drawing/2014/main" id="{B5159191-1EAE-87A3-BD4A-872F2509E3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2f8681c08f_0_357:notes">
            <a:extLst>
              <a:ext uri="{FF2B5EF4-FFF2-40B4-BE49-F238E27FC236}">
                <a16:creationId xmlns:a16="http://schemas.microsoft.com/office/drawing/2014/main" id="{BAD361F1-7883-4A24-FE77-7106B74949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how can we collaborate?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Where do we start?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are few Example:</a:t>
            </a:r>
          </a:p>
          <a:p>
            <a:pPr algn="l" rtl="0"/>
            <a:r>
              <a:rPr lang="en-US" dirty="0"/>
              <a:t>by leveraging India’s unique manufacturing power </a:t>
            </a:r>
            <a:r>
              <a:rPr lang="en-US" b="1" dirty="0"/>
              <a:t>We can </a:t>
            </a:r>
            <a:r>
              <a:rPr lang="en-US" dirty="0"/>
              <a:t>reduce costs, shorten timelines and accelerate </a:t>
            </a:r>
            <a:r>
              <a:rPr lang="en-US" b="1" dirty="0"/>
              <a:t>drug validation</a:t>
            </a:r>
            <a:endParaRPr lang="en-US" dirty="0"/>
          </a:p>
          <a:p>
            <a:pPr algn="l" rtl="0"/>
            <a:r>
              <a:rPr lang="en-US" dirty="0"/>
              <a:t>With India’s advanced healthcare system and growing demands, we can </a:t>
            </a:r>
            <a:r>
              <a:rPr lang="en-US" b="1" dirty="0"/>
              <a:t>partner </a:t>
            </a:r>
            <a:r>
              <a:rPr lang="en-US" dirty="0"/>
              <a:t>with Indian distributors ensure effective access to diverse markets in Medical devices and HealthTech.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5" name="Google Shape;435;g32f8681c08f_0_357:notes">
            <a:extLst>
              <a:ext uri="{FF2B5EF4-FFF2-40B4-BE49-F238E27FC236}">
                <a16:creationId xmlns:a16="http://schemas.microsoft.com/office/drawing/2014/main" id="{799491BD-753F-2297-9E87-526471EA04E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8596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>
          <a:extLst>
            <a:ext uri="{FF2B5EF4-FFF2-40B4-BE49-F238E27FC236}">
              <a16:creationId xmlns:a16="http://schemas.microsoft.com/office/drawing/2014/main" id="{EACBA8DD-6650-92BE-031C-BF31AC693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2f8681c08f_0_330:notes">
            <a:extLst>
              <a:ext uri="{FF2B5EF4-FFF2-40B4-BE49-F238E27FC236}">
                <a16:creationId xmlns:a16="http://schemas.microsoft.com/office/drawing/2014/main" id="{576F90A2-EFEC-7DBC-78CD-49F7D42F22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2f8681c08f_0_330:notes">
            <a:extLst>
              <a:ext uri="{FF2B5EF4-FFF2-40B4-BE49-F238E27FC236}">
                <a16:creationId xmlns:a16="http://schemas.microsoft.com/office/drawing/2014/main" id="{B93305C6-8E18-E58E-A734-F22B0CDB8E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US" dirty="0"/>
              <a:t>And one last example—</a:t>
            </a:r>
            <a:r>
              <a:rPr lang="en-US" b="1" dirty="0"/>
              <a:t>developed during the war</a:t>
            </a:r>
            <a:r>
              <a:rPr lang="en-US" dirty="0"/>
              <a:t>—demonstrating how a </a:t>
            </a:r>
            <a:r>
              <a:rPr lang="en-US" b="1" dirty="0"/>
              <a:t>global corporation</a:t>
            </a:r>
            <a:r>
              <a:rPr lang="en-US" dirty="0"/>
              <a:t> was able to quickly </a:t>
            </a:r>
            <a:r>
              <a:rPr lang="en-US" b="1" dirty="0"/>
              <a:t>collaborate with an Israeli healthcare </a:t>
            </a:r>
            <a:r>
              <a:rPr lang="en-US" dirty="0"/>
              <a:t>organization In order to address a </a:t>
            </a:r>
            <a:r>
              <a:rPr lang="en-US" b="1" dirty="0"/>
              <a:t>national challenge</a:t>
            </a:r>
            <a:r>
              <a:rPr lang="he-IL" b="1" dirty="0"/>
              <a:t> </a:t>
            </a:r>
            <a:endParaRPr lang="en-US" b="1" dirty="0"/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Microsoft and Sheba Hospital developed a mental health diagnostic system – </a:t>
            </a:r>
            <a:r>
              <a:rPr lang="en-US" b="1" i="0" dirty="0">
                <a:solidFill>
                  <a:srgbClr val="000000"/>
                </a:solidFill>
                <a:effectLst/>
                <a:latin typeface="Moses"/>
              </a:rPr>
              <a:t>LIV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Mental health is unique due to its heavy reliance on free-form language</a:t>
            </a:r>
            <a:r>
              <a:rPr lang="en-US" dirty="0"/>
              <a:t>, and in this case—the Hebrew language.</a:t>
            </a:r>
          </a:p>
          <a:p>
            <a:pPr algn="l"/>
            <a:r>
              <a:rPr lang="en-US" dirty="0"/>
              <a:t>The system conducts a personalized </a:t>
            </a:r>
            <a:r>
              <a:rPr lang="en-US" b="1" dirty="0"/>
              <a:t>conversation - </a:t>
            </a:r>
            <a:r>
              <a:rPr lang="en-US" dirty="0"/>
              <a:t> </a:t>
            </a:r>
            <a:r>
              <a:rPr lang="en-US" b="1" dirty="0"/>
              <a:t>empathic conversation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simulating a psychiatric intake. </a:t>
            </a:r>
          </a:p>
          <a:p>
            <a:pPr algn="l"/>
            <a:r>
              <a:rPr lang="en-US" dirty="0"/>
              <a:t>It </a:t>
            </a:r>
            <a:r>
              <a:rPr lang="en-US" b="1" dirty="0"/>
              <a:t>adapts dynamically based on responses </a:t>
            </a:r>
            <a:r>
              <a:rPr lang="en-US" dirty="0"/>
              <a:t>and </a:t>
            </a:r>
            <a:r>
              <a:rPr lang="en-US" b="1" dirty="0"/>
              <a:t>shares key insights with the healthcare team</a:t>
            </a:r>
            <a:r>
              <a:rPr lang="en-US" dirty="0"/>
              <a:t>. </a:t>
            </a:r>
          </a:p>
          <a:p>
            <a:pPr algn="l"/>
            <a:r>
              <a:rPr lang="en-US" dirty="0"/>
              <a:t>This </a:t>
            </a:r>
            <a:r>
              <a:rPr lang="en-US" b="1" dirty="0"/>
              <a:t>helps assess urgency</a:t>
            </a:r>
            <a:r>
              <a:rPr lang="en-US" dirty="0"/>
              <a:t>, severity, and needs more efficiently. As a result, it </a:t>
            </a:r>
            <a:r>
              <a:rPr lang="en-US" b="1" dirty="0"/>
              <a:t>reduces wait times</a:t>
            </a:r>
            <a:r>
              <a:rPr lang="en-US" dirty="0"/>
              <a:t>, improves large-scale evaluations, and enhances diagnostic accuracy.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8" name="Google Shape;418;g32f8681c08f_0_330:notes">
            <a:extLst>
              <a:ext uri="{FF2B5EF4-FFF2-40B4-BE49-F238E27FC236}">
                <a16:creationId xmlns:a16="http://schemas.microsoft.com/office/drawing/2014/main" id="{152683B9-23AE-384E-A992-61DAEF7EDD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299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>
          <a:extLst>
            <a:ext uri="{FF2B5EF4-FFF2-40B4-BE49-F238E27FC236}">
              <a16:creationId xmlns:a16="http://schemas.microsoft.com/office/drawing/2014/main" id="{F8F41461-F4F7-82C6-23D9-805090C6C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2f8681c08f_0_330:notes">
            <a:extLst>
              <a:ext uri="{FF2B5EF4-FFF2-40B4-BE49-F238E27FC236}">
                <a16:creationId xmlns:a16="http://schemas.microsoft.com/office/drawing/2014/main" id="{A9025CE0-BB78-5FED-222D-90D42B344D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2f8681c08f_0_330:notes">
            <a:extLst>
              <a:ext uri="{FF2B5EF4-FFF2-40B4-BE49-F238E27FC236}">
                <a16:creationId xmlns:a16="http://schemas.microsoft.com/office/drawing/2014/main" id="{768477B3-A7E1-27C3-6740-28A1C8D508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US" dirty="0"/>
              <a:t>And one last example—</a:t>
            </a:r>
            <a:r>
              <a:rPr lang="en-US" b="1" dirty="0"/>
              <a:t>developed during the war</a:t>
            </a:r>
            <a:r>
              <a:rPr lang="en-US" dirty="0"/>
              <a:t>—demonstrating how a </a:t>
            </a:r>
            <a:r>
              <a:rPr lang="en-US" b="1" dirty="0"/>
              <a:t>global corporation</a:t>
            </a:r>
            <a:r>
              <a:rPr lang="en-US" dirty="0"/>
              <a:t> was able to quickly </a:t>
            </a:r>
            <a:r>
              <a:rPr lang="en-US" b="1" dirty="0"/>
              <a:t>collaborate with an Israeli healthcare </a:t>
            </a:r>
            <a:r>
              <a:rPr lang="en-US" dirty="0"/>
              <a:t>organization In order to address a </a:t>
            </a:r>
            <a:r>
              <a:rPr lang="en-US" b="1" dirty="0"/>
              <a:t>national challenge</a:t>
            </a:r>
            <a:r>
              <a:rPr lang="he-IL" b="1" dirty="0"/>
              <a:t> </a:t>
            </a:r>
            <a:endParaRPr lang="en-US" b="1" dirty="0"/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Microsoft and Sheba Hospital developed a mental health diagnostic system – </a:t>
            </a:r>
            <a:r>
              <a:rPr lang="en-US" b="1" i="0" dirty="0">
                <a:solidFill>
                  <a:srgbClr val="000000"/>
                </a:solidFill>
                <a:effectLst/>
                <a:latin typeface="Moses"/>
              </a:rPr>
              <a:t>LIV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Mental health is unique due to its heavy reliance on free-form language</a:t>
            </a:r>
            <a:r>
              <a:rPr lang="en-US" dirty="0"/>
              <a:t>, and in this case—the Hebrew language.</a:t>
            </a:r>
          </a:p>
          <a:p>
            <a:pPr algn="l"/>
            <a:r>
              <a:rPr lang="en-US" dirty="0"/>
              <a:t>The system conducts a personalized </a:t>
            </a:r>
            <a:r>
              <a:rPr lang="en-US" b="1" dirty="0"/>
              <a:t>conversation - </a:t>
            </a:r>
            <a:r>
              <a:rPr lang="en-US" dirty="0"/>
              <a:t> </a:t>
            </a:r>
            <a:r>
              <a:rPr lang="en-US" b="1" dirty="0"/>
              <a:t>empathic conversation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simulating a psychiatric intake. </a:t>
            </a:r>
          </a:p>
          <a:p>
            <a:pPr algn="l"/>
            <a:r>
              <a:rPr lang="en-US" dirty="0"/>
              <a:t>It </a:t>
            </a:r>
            <a:r>
              <a:rPr lang="en-US" b="1" dirty="0"/>
              <a:t>adapts dynamically based on responses </a:t>
            </a:r>
            <a:r>
              <a:rPr lang="en-US" dirty="0"/>
              <a:t>and </a:t>
            </a:r>
            <a:r>
              <a:rPr lang="en-US" b="1" dirty="0"/>
              <a:t>shares key insights with the healthcare team</a:t>
            </a:r>
            <a:r>
              <a:rPr lang="en-US" dirty="0"/>
              <a:t>. </a:t>
            </a:r>
          </a:p>
          <a:p>
            <a:pPr algn="l"/>
            <a:r>
              <a:rPr lang="en-US" dirty="0"/>
              <a:t>This </a:t>
            </a:r>
            <a:r>
              <a:rPr lang="en-US" b="1" dirty="0"/>
              <a:t>helps assess urgency</a:t>
            </a:r>
            <a:r>
              <a:rPr lang="en-US" dirty="0"/>
              <a:t>, severity, and needs more efficiently. As a result, it </a:t>
            </a:r>
            <a:r>
              <a:rPr lang="en-US" b="1" dirty="0"/>
              <a:t>reduces wait times</a:t>
            </a:r>
            <a:r>
              <a:rPr lang="en-US" dirty="0"/>
              <a:t>, improves large-scale evaluations, and enhances diagnostic accuracy.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8" name="Google Shape;418;g32f8681c08f_0_330:notes">
            <a:extLst>
              <a:ext uri="{FF2B5EF4-FFF2-40B4-BE49-F238E27FC236}">
                <a16:creationId xmlns:a16="http://schemas.microsoft.com/office/drawing/2014/main" id="{2EB23458-7729-F322-455A-5CC3E1750B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986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ף כותרת 1 2">
  <p:cSld name="שקף כותרת 1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l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" name="Google Shape;17;p16"/>
          <p:cNvPicPr preferRelativeResize="0"/>
          <p:nvPr/>
        </p:nvPicPr>
        <p:blipFill rotWithShape="1">
          <a:blip r:embed="rId2">
            <a:alphaModFix/>
          </a:blip>
          <a:srcRect t="7820" b="7819"/>
          <a:stretch/>
        </p:blipFill>
        <p:spPr>
          <a:xfrm>
            <a:off x="-29199" y="-19334"/>
            <a:ext cx="12221195" cy="592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8399" y="6099750"/>
            <a:ext cx="1244815" cy="48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6" descr="תמונה שמכילה צילום מסך, גרפיקה, גופן, עיצוב גרפי&#10;&#10;תוכן שנוצר על-ידי בינה מלאכותית עשוי להיות שגוי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734" y="6073447"/>
            <a:ext cx="1869366" cy="51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6" descr="תמונה שמכילה גרפיקה, גופן, עיצוב גרפי, צילום מסך&#10;&#10;תוכן שנוצר על-ידי בינה מלאכותית עשוי להיות שגוי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2058" y="6229239"/>
            <a:ext cx="1264388" cy="2772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" name="Google Shape;21;p16"/>
          <p:cNvGraphicFramePr/>
          <p:nvPr/>
        </p:nvGraphicFramePr>
        <p:xfrm>
          <a:off x="3996489" y="5961303"/>
          <a:ext cx="1244814" cy="879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244814" imgH="879649" progId="Acrobat.Document.DC">
                  <p:embed/>
                </p:oleObj>
              </mc:Choice>
              <mc:Fallback>
                <p:oleObj r:id="rId6" imgW="1244814" imgH="879649" progId="Acrobat.Document.DC">
                  <p:embed/>
                  <p:pic>
                    <p:nvPicPr>
                      <p:cNvPr id="21" name="Google Shape;21;p16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3996489" y="5961303"/>
                        <a:ext cx="1244814" cy="8796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dt" idx="10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6"/>
          <p:cNvSpPr txBox="1">
            <a:spLocks noGrp="1"/>
          </p:cNvSpPr>
          <p:nvPr>
            <p:ph type="sldNum" idx="1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dt" idx="10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sldNum" idx="1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ף כותרת 1 1 1 1">
  <p:cSld name="שקף כותרת 1 1 1 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l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3" name="Google Shape;93;p28"/>
          <p:cNvPicPr preferRelativeResize="0"/>
          <p:nvPr/>
        </p:nvPicPr>
        <p:blipFill rotWithShape="1">
          <a:blip r:embed="rId2">
            <a:alphaModFix/>
          </a:blip>
          <a:srcRect l="57905" r="39466"/>
          <a:stretch/>
        </p:blipFill>
        <p:spPr>
          <a:xfrm rot="-5400000">
            <a:off x="5813736" y="-5949348"/>
            <a:ext cx="564531" cy="1233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8" descr="תמונה שמכילה צילום מסך, דפוס, טקסט"/>
          <p:cNvPicPr preferRelativeResize="0"/>
          <p:nvPr/>
        </p:nvPicPr>
        <p:blipFill rotWithShape="1">
          <a:blip r:embed="rId3">
            <a:alphaModFix/>
          </a:blip>
          <a:srcRect t="5959"/>
          <a:stretch/>
        </p:blipFill>
        <p:spPr>
          <a:xfrm>
            <a:off x="-64281" y="408671"/>
            <a:ext cx="12192000" cy="6449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8" descr="תמונה שמכילה טקסט, צילום מסך, תוכנה, סמל מחשב&#10;&#10;התיאור נוצר באופן אוטומטי"/>
          <p:cNvPicPr preferRelativeResize="0"/>
          <p:nvPr/>
        </p:nvPicPr>
        <p:blipFill rotWithShape="1">
          <a:blip r:embed="rId4">
            <a:alphaModFix/>
          </a:blip>
          <a:srcRect l="18125" t="75119" r="70999" b="15431"/>
          <a:stretch/>
        </p:blipFill>
        <p:spPr>
          <a:xfrm>
            <a:off x="116885" y="5828226"/>
            <a:ext cx="1193417" cy="64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dt" idx="10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ldNum" idx="1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dt" idx="10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sldNum" idx="1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dt" idx="10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sldNum" idx="1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dt" idx="10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sldNum" idx="1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g"/><Relationship Id="rId18" Type="http://schemas.openxmlformats.org/officeDocument/2006/relationships/image" Target="../media/image30.png"/><Relationship Id="rId26" Type="http://schemas.openxmlformats.org/officeDocument/2006/relationships/image" Target="../media/image38.jpg"/><Relationship Id="rId39" Type="http://schemas.openxmlformats.org/officeDocument/2006/relationships/image" Target="../media/image51.jpg"/><Relationship Id="rId21" Type="http://schemas.openxmlformats.org/officeDocument/2006/relationships/image" Target="../media/image33.png"/><Relationship Id="rId34" Type="http://schemas.openxmlformats.org/officeDocument/2006/relationships/image" Target="../media/image46.jpg"/><Relationship Id="rId42" Type="http://schemas.openxmlformats.org/officeDocument/2006/relationships/image" Target="../media/image54.jpg"/><Relationship Id="rId47" Type="http://schemas.openxmlformats.org/officeDocument/2006/relationships/image" Target="../media/image59.png"/><Relationship Id="rId50" Type="http://schemas.openxmlformats.org/officeDocument/2006/relationships/image" Target="../media/image62.png"/><Relationship Id="rId55" Type="http://schemas.openxmlformats.org/officeDocument/2006/relationships/image" Target="../media/image67.png"/><Relationship Id="rId63" Type="http://schemas.openxmlformats.org/officeDocument/2006/relationships/image" Target="../media/image75.png"/><Relationship Id="rId68" Type="http://schemas.openxmlformats.org/officeDocument/2006/relationships/image" Target="../media/image80.png"/><Relationship Id="rId76" Type="http://schemas.openxmlformats.org/officeDocument/2006/relationships/image" Target="../media/image85.png"/><Relationship Id="rId7" Type="http://schemas.openxmlformats.org/officeDocument/2006/relationships/image" Target="../media/image21.png"/><Relationship Id="rId71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29" Type="http://schemas.openxmlformats.org/officeDocument/2006/relationships/image" Target="../media/image41.png"/><Relationship Id="rId11" Type="http://schemas.openxmlformats.org/officeDocument/2006/relationships/image" Target="../media/image25.jp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52.jpg"/><Relationship Id="rId45" Type="http://schemas.openxmlformats.org/officeDocument/2006/relationships/image" Target="../media/image57.png"/><Relationship Id="rId53" Type="http://schemas.openxmlformats.org/officeDocument/2006/relationships/image" Target="../media/image65.png"/><Relationship Id="rId58" Type="http://schemas.openxmlformats.org/officeDocument/2006/relationships/image" Target="../media/image70.jpg"/><Relationship Id="rId66" Type="http://schemas.openxmlformats.org/officeDocument/2006/relationships/image" Target="../media/image78.png"/><Relationship Id="rId74" Type="http://schemas.openxmlformats.org/officeDocument/2006/relationships/image" Target="../media/image83.png"/><Relationship Id="rId79" Type="http://schemas.openxmlformats.org/officeDocument/2006/relationships/image" Target="../media/image88.png"/><Relationship Id="rId5" Type="http://schemas.openxmlformats.org/officeDocument/2006/relationships/image" Target="../media/image19.png"/><Relationship Id="rId61" Type="http://schemas.openxmlformats.org/officeDocument/2006/relationships/image" Target="../media/image73.png"/><Relationship Id="rId10" Type="http://schemas.openxmlformats.org/officeDocument/2006/relationships/image" Target="../media/image24.png"/><Relationship Id="rId19" Type="http://schemas.openxmlformats.org/officeDocument/2006/relationships/image" Target="../media/image31.jpg"/><Relationship Id="rId31" Type="http://schemas.openxmlformats.org/officeDocument/2006/relationships/image" Target="../media/image43.png"/><Relationship Id="rId44" Type="http://schemas.openxmlformats.org/officeDocument/2006/relationships/image" Target="../media/image56.png"/><Relationship Id="rId52" Type="http://schemas.openxmlformats.org/officeDocument/2006/relationships/image" Target="../media/image64.png"/><Relationship Id="rId60" Type="http://schemas.openxmlformats.org/officeDocument/2006/relationships/image" Target="../media/image72.png"/><Relationship Id="rId65" Type="http://schemas.openxmlformats.org/officeDocument/2006/relationships/image" Target="../media/image77.png"/><Relationship Id="rId73" Type="http://schemas.openxmlformats.org/officeDocument/2006/relationships/image" Target="../media/image82.png"/><Relationship Id="rId78" Type="http://schemas.openxmlformats.org/officeDocument/2006/relationships/image" Target="../media/image87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10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jpg"/><Relationship Id="rId35" Type="http://schemas.openxmlformats.org/officeDocument/2006/relationships/image" Target="../media/image47.png"/><Relationship Id="rId43" Type="http://schemas.openxmlformats.org/officeDocument/2006/relationships/image" Target="../media/image55.png"/><Relationship Id="rId48" Type="http://schemas.openxmlformats.org/officeDocument/2006/relationships/image" Target="../media/image60.png"/><Relationship Id="rId56" Type="http://schemas.openxmlformats.org/officeDocument/2006/relationships/image" Target="../media/image68.png"/><Relationship Id="rId64" Type="http://schemas.openxmlformats.org/officeDocument/2006/relationships/image" Target="../media/image76.jpg"/><Relationship Id="rId69" Type="http://schemas.openxmlformats.org/officeDocument/2006/relationships/image" Target="../media/image81.png"/><Relationship Id="rId77" Type="http://schemas.openxmlformats.org/officeDocument/2006/relationships/image" Target="../media/image86.png"/><Relationship Id="rId8" Type="http://schemas.openxmlformats.org/officeDocument/2006/relationships/image" Target="../media/image22.png"/><Relationship Id="rId51" Type="http://schemas.openxmlformats.org/officeDocument/2006/relationships/image" Target="../media/image63.png"/><Relationship Id="rId72" Type="http://schemas.openxmlformats.org/officeDocument/2006/relationships/image" Target="../media/image12.png"/><Relationship Id="rId3" Type="http://schemas.openxmlformats.org/officeDocument/2006/relationships/image" Target="../media/image17.png"/><Relationship Id="rId12" Type="http://schemas.openxmlformats.org/officeDocument/2006/relationships/image" Target="../media/image3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jpg"/><Relationship Id="rId46" Type="http://schemas.openxmlformats.org/officeDocument/2006/relationships/image" Target="../media/image58.png"/><Relationship Id="rId59" Type="http://schemas.openxmlformats.org/officeDocument/2006/relationships/image" Target="../media/image71.png"/><Relationship Id="rId67" Type="http://schemas.openxmlformats.org/officeDocument/2006/relationships/image" Target="../media/image79.png"/><Relationship Id="rId20" Type="http://schemas.openxmlformats.org/officeDocument/2006/relationships/image" Target="../media/image32.jpg"/><Relationship Id="rId41" Type="http://schemas.openxmlformats.org/officeDocument/2006/relationships/image" Target="../media/image53.jpg"/><Relationship Id="rId54" Type="http://schemas.openxmlformats.org/officeDocument/2006/relationships/image" Target="../media/image66.png"/><Relationship Id="rId62" Type="http://schemas.openxmlformats.org/officeDocument/2006/relationships/image" Target="../media/image74.png"/><Relationship Id="rId70" Type="http://schemas.openxmlformats.org/officeDocument/2006/relationships/image" Target="../media/image9.png"/><Relationship Id="rId7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49" Type="http://schemas.openxmlformats.org/officeDocument/2006/relationships/image" Target="../media/image61.png"/><Relationship Id="rId57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9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9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95.png"/><Relationship Id="rId5" Type="http://schemas.openxmlformats.org/officeDocument/2006/relationships/image" Target="../media/image11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10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/>
          <p:nvPr/>
        </p:nvSpPr>
        <p:spPr>
          <a:xfrm>
            <a:off x="2341200" y="1807000"/>
            <a:ext cx="75312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200" dirty="0">
                <a:latin typeface="PT Sans"/>
                <a:ea typeface="PT Sans"/>
                <a:cs typeface="PT Sans"/>
                <a:sym typeface="PT Sans"/>
              </a:rPr>
              <a:t>Growth Strategy Through HealthTech:</a:t>
            </a:r>
            <a:br>
              <a:rPr lang="en-US" sz="6000" b="1" dirty="0">
                <a:latin typeface="PT Sans"/>
                <a:ea typeface="PT Sans"/>
                <a:cs typeface="PT Sans"/>
                <a:sym typeface="PT Sans"/>
              </a:rPr>
            </a:br>
            <a:r>
              <a:rPr lang="en-US" sz="4400" b="1" dirty="0">
                <a:latin typeface="PT Sans"/>
              </a:rPr>
              <a:t>Israel as a Global Powerhouse in Medical Devices</a:t>
            </a:r>
            <a:endParaRPr sz="4400" b="1" dirty="0">
              <a:latin typeface="PT Sans"/>
              <a:sym typeface="PT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2" name="Google Shape;102;p1"/>
          <p:cNvSpPr txBox="1"/>
          <p:nvPr/>
        </p:nvSpPr>
        <p:spPr>
          <a:xfrm>
            <a:off x="3926100" y="4719000"/>
            <a:ext cx="4339800" cy="8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Hadas Klein</a:t>
            </a:r>
            <a:endParaRPr sz="1700" b="1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Life Science &amp; Health Cluster</a:t>
            </a:r>
            <a:endParaRPr sz="1700" b="1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The National Program for Economic Growth</a:t>
            </a:r>
            <a:endParaRPr sz="2800" b="1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0" y="6156000"/>
            <a:ext cx="12213600" cy="70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975" y="6305919"/>
            <a:ext cx="1561695" cy="40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5525" y="6262801"/>
            <a:ext cx="1417940" cy="48838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06" name="Google Shape;106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47296" y="6330395"/>
            <a:ext cx="2274304" cy="3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91645" y="6262812"/>
            <a:ext cx="1152506" cy="488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BABB7-6D5A-6DA6-2F8F-B4B8D13DA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7;g32f8681c08f_0_357">
            <a:extLst>
              <a:ext uri="{FF2B5EF4-FFF2-40B4-BE49-F238E27FC236}">
                <a16:creationId xmlns:a16="http://schemas.microsoft.com/office/drawing/2014/main" id="{A7600F93-3135-F2F6-EB07-E8AA3640ADB8}"/>
              </a:ext>
            </a:extLst>
          </p:cNvPr>
          <p:cNvSpPr txBox="1"/>
          <p:nvPr/>
        </p:nvSpPr>
        <p:spPr>
          <a:xfrm>
            <a:off x="544530" y="306085"/>
            <a:ext cx="1164747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4400" b="1" dirty="0">
                <a:solidFill>
                  <a:srgbClr val="BA2526"/>
                </a:solidFill>
                <a:latin typeface="PT Sans"/>
              </a:rPr>
              <a:t>Challenges</a:t>
            </a:r>
          </a:p>
        </p:txBody>
      </p: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931E7E0B-4586-FCD0-827D-09AB6DE741DA}"/>
              </a:ext>
            </a:extLst>
          </p:cNvPr>
          <p:cNvGrpSpPr/>
          <p:nvPr/>
        </p:nvGrpSpPr>
        <p:grpSpPr>
          <a:xfrm>
            <a:off x="0" y="1140095"/>
            <a:ext cx="12192000" cy="5211558"/>
            <a:chOff x="0" y="1373775"/>
            <a:chExt cx="12192000" cy="5211558"/>
          </a:xfrm>
        </p:grpSpPr>
        <p:sp>
          <p:nvSpPr>
            <p:cNvPr id="3" name="Google Shape;357;g32f8681c08f_0_212">
              <a:extLst>
                <a:ext uri="{FF2B5EF4-FFF2-40B4-BE49-F238E27FC236}">
                  <a16:creationId xmlns:a16="http://schemas.microsoft.com/office/drawing/2014/main" id="{F0673174-148E-3ED7-5E7E-5ACF976AFBD0}"/>
                </a:ext>
              </a:extLst>
            </p:cNvPr>
            <p:cNvSpPr txBox="1"/>
            <p:nvPr/>
          </p:nvSpPr>
          <p:spPr>
            <a:xfrm>
              <a:off x="1103329" y="1713619"/>
              <a:ext cx="10753391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en-US" sz="2400" b="1" dirty="0">
                  <a:solidFill>
                    <a:srgbClr val="EE664E"/>
                  </a:solidFill>
                  <a:latin typeface="PT Sans"/>
                </a:rPr>
                <a:t> </a:t>
              </a:r>
              <a:r>
                <a:rPr lang="en-US" sz="2400" dirty="0">
                  <a:solidFill>
                    <a:schemeClr val="tx1"/>
                  </a:solidFill>
                  <a:latin typeface="PT Sans"/>
                </a:rPr>
                <a:t>Difficulty raising funds </a:t>
              </a:r>
            </a:p>
          </p:txBody>
        </p:sp>
        <p:sp>
          <p:nvSpPr>
            <p:cNvPr id="7" name="Google Shape;365;g32f8681c08f_0_212">
              <a:extLst>
                <a:ext uri="{FF2B5EF4-FFF2-40B4-BE49-F238E27FC236}">
                  <a16:creationId xmlns:a16="http://schemas.microsoft.com/office/drawing/2014/main" id="{5B3406D4-5B1B-4F76-3D9F-E4781E2AE572}"/>
                </a:ext>
              </a:extLst>
            </p:cNvPr>
            <p:cNvSpPr txBox="1"/>
            <p:nvPr/>
          </p:nvSpPr>
          <p:spPr>
            <a:xfrm>
              <a:off x="1072849" y="2754706"/>
              <a:ext cx="1017736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>
                <a:buClr>
                  <a:schemeClr val="dk1"/>
                </a:buClr>
                <a:buSzPts val="1100"/>
              </a:pPr>
              <a:r>
                <a:rPr lang="en-US" sz="2400" dirty="0">
                  <a:solidFill>
                    <a:schemeClr val="tx1"/>
                  </a:solidFill>
                  <a:latin typeface="PT Sans"/>
                </a:rPr>
                <a:t>The future of the incubators is uncertain </a:t>
              </a:r>
            </a:p>
          </p:txBody>
        </p:sp>
        <p:sp>
          <p:nvSpPr>
            <p:cNvPr id="10" name="Google Shape;368;g32f8681c08f_0_212">
              <a:extLst>
                <a:ext uri="{FF2B5EF4-FFF2-40B4-BE49-F238E27FC236}">
                  <a16:creationId xmlns:a16="http://schemas.microsoft.com/office/drawing/2014/main" id="{EA510EBE-71AA-0536-C12B-F422D9BCB454}"/>
                </a:ext>
              </a:extLst>
            </p:cNvPr>
            <p:cNvSpPr txBox="1"/>
            <p:nvPr/>
          </p:nvSpPr>
          <p:spPr>
            <a:xfrm>
              <a:off x="1083009" y="3795793"/>
              <a:ext cx="11108991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>
                <a:buClr>
                  <a:schemeClr val="dk1"/>
                </a:buClr>
                <a:buSzPts val="1100"/>
              </a:pPr>
              <a:r>
                <a:rPr lang="en-US" sz="2400" dirty="0">
                  <a:solidFill>
                    <a:schemeClr val="tx1"/>
                  </a:solidFill>
                  <a:latin typeface="PT Sans"/>
                </a:rPr>
                <a:t>Maintaining and strengthening international corporations in the field</a:t>
              </a:r>
              <a:endParaRPr lang="he-IL" sz="2400" dirty="0">
                <a:solidFill>
                  <a:schemeClr val="tx1"/>
                </a:solidFill>
                <a:latin typeface="PT Sans"/>
              </a:endParaRPr>
            </a:p>
          </p:txBody>
        </p:sp>
        <p:pic>
          <p:nvPicPr>
            <p:cNvPr id="23" name="Google Shape;410;g32f8681c08f_0_296">
              <a:extLst>
                <a:ext uri="{FF2B5EF4-FFF2-40B4-BE49-F238E27FC236}">
                  <a16:creationId xmlns:a16="http://schemas.microsoft.com/office/drawing/2014/main" id="{57A290B3-66E9-7812-6519-59902BE51FF7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850" y="1373775"/>
              <a:ext cx="1235526" cy="1089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410;g32f8681c08f_0_296">
              <a:extLst>
                <a:ext uri="{FF2B5EF4-FFF2-40B4-BE49-F238E27FC236}">
                  <a16:creationId xmlns:a16="http://schemas.microsoft.com/office/drawing/2014/main" id="{F5ACA3E7-3F30-F5D2-CD25-F2F6C152C132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283" y="2467630"/>
              <a:ext cx="1235526" cy="1089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410;g32f8681c08f_0_296">
              <a:extLst>
                <a:ext uri="{FF2B5EF4-FFF2-40B4-BE49-F238E27FC236}">
                  <a16:creationId xmlns:a16="http://schemas.microsoft.com/office/drawing/2014/main" id="{4CFF6256-7CA2-A0ED-D0A6-42F5FD2D36EA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1376" y="3481795"/>
              <a:ext cx="1235526" cy="1089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410;g32f8681c08f_0_296">
              <a:extLst>
                <a:ext uri="{FF2B5EF4-FFF2-40B4-BE49-F238E27FC236}">
                  <a16:creationId xmlns:a16="http://schemas.microsoft.com/office/drawing/2014/main" id="{2518B17C-334C-3288-C744-C778CAB615BC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4740711"/>
              <a:ext cx="1235526" cy="1089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תיבת טקסט 4">
              <a:extLst>
                <a:ext uri="{FF2B5EF4-FFF2-40B4-BE49-F238E27FC236}">
                  <a16:creationId xmlns:a16="http://schemas.microsoft.com/office/drawing/2014/main" id="{3C906CBB-B370-C224-12AC-9DE3F51EFE48}"/>
                </a:ext>
              </a:extLst>
            </p:cNvPr>
            <p:cNvSpPr txBox="1"/>
            <p:nvPr/>
          </p:nvSpPr>
          <p:spPr>
            <a:xfrm>
              <a:off x="1103329" y="5054688"/>
              <a:ext cx="71161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PT Sans"/>
                </a:rPr>
                <a:t>Implementation tools for the Israeli health system</a:t>
              </a:r>
              <a:endParaRPr lang="he-IL" sz="2400" dirty="0">
                <a:solidFill>
                  <a:schemeClr val="tx1"/>
                </a:solidFill>
                <a:latin typeface="PT Sans"/>
              </a:endParaRPr>
            </a:p>
          </p:txBody>
        </p:sp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E215DD13-B96D-8B4A-FBBA-82324FFD0D97}"/>
                </a:ext>
              </a:extLst>
            </p:cNvPr>
            <p:cNvSpPr txBox="1"/>
            <p:nvPr/>
          </p:nvSpPr>
          <p:spPr>
            <a:xfrm>
              <a:off x="1103329" y="6123668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PT Sans"/>
                </a:rPr>
                <a:t>First paying customer</a:t>
              </a:r>
              <a:endParaRPr lang="he-IL" sz="2400" dirty="0">
                <a:solidFill>
                  <a:schemeClr val="tx1"/>
                </a:solidFill>
                <a:latin typeface="PT Sans"/>
              </a:endParaRPr>
            </a:p>
          </p:txBody>
        </p:sp>
      </p:grpSp>
      <p:pic>
        <p:nvPicPr>
          <p:cNvPr id="9" name="Google Shape;410;g32f8681c08f_0_296">
            <a:extLst>
              <a:ext uri="{FF2B5EF4-FFF2-40B4-BE49-F238E27FC236}">
                <a16:creationId xmlns:a16="http://schemas.microsoft.com/office/drawing/2014/main" id="{8E404EDE-2658-50FD-1E6D-8413942FCEB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803" y="5544860"/>
            <a:ext cx="1235526" cy="1089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507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EDEB9-3A6B-20BD-5627-F0A105E45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7;g32f8681c08f_0_357">
            <a:extLst>
              <a:ext uri="{FF2B5EF4-FFF2-40B4-BE49-F238E27FC236}">
                <a16:creationId xmlns:a16="http://schemas.microsoft.com/office/drawing/2014/main" id="{493FC36C-E6FE-E29E-8FF4-879476A0A0E2}"/>
              </a:ext>
            </a:extLst>
          </p:cNvPr>
          <p:cNvSpPr txBox="1"/>
          <p:nvPr/>
        </p:nvSpPr>
        <p:spPr>
          <a:xfrm>
            <a:off x="544530" y="194325"/>
            <a:ext cx="1164747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4400" b="1" dirty="0">
                <a:solidFill>
                  <a:srgbClr val="BA2526"/>
                </a:solidFill>
                <a:latin typeface="PT Sans"/>
              </a:rPr>
              <a:t>How can we help?</a:t>
            </a:r>
          </a:p>
        </p:txBody>
      </p:sp>
      <p:sp>
        <p:nvSpPr>
          <p:cNvPr id="3" name="Google Shape;357;g32f8681c08f_0_212">
            <a:extLst>
              <a:ext uri="{FF2B5EF4-FFF2-40B4-BE49-F238E27FC236}">
                <a16:creationId xmlns:a16="http://schemas.microsoft.com/office/drawing/2014/main" id="{73B50290-2164-9009-19EF-EC25874A7223}"/>
              </a:ext>
            </a:extLst>
          </p:cNvPr>
          <p:cNvSpPr txBox="1"/>
          <p:nvPr/>
        </p:nvSpPr>
        <p:spPr>
          <a:xfrm>
            <a:off x="629920" y="1140487"/>
            <a:ext cx="532383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rgbClr val="C00000"/>
                </a:solidFill>
                <a:latin typeface="PT Sans"/>
              </a:rPr>
              <a:t>Ecosystem Development </a:t>
            </a:r>
            <a:endParaRPr lang="en-US" sz="2000" dirty="0">
              <a:solidFill>
                <a:srgbClr val="C00000"/>
              </a:solidFill>
            </a:endParaRPr>
          </a:p>
          <a:p>
            <a:pPr marL="342900" indent="-342900">
              <a:buClr>
                <a:schemeClr val="dk1"/>
              </a:buClr>
              <a:buSzPts val="1100"/>
              <a:buFontTx/>
              <a:buChar char="-"/>
            </a:pPr>
            <a:r>
              <a:rPr lang="en-US" sz="2000" dirty="0"/>
              <a:t>Identifying regulatory and bureaucratic barriers</a:t>
            </a:r>
          </a:p>
          <a:p>
            <a:pPr marL="342900" indent="-342900">
              <a:buClr>
                <a:schemeClr val="dk1"/>
              </a:buClr>
              <a:buSzPts val="1100"/>
              <a:buFontTx/>
              <a:buChar char="-"/>
            </a:pPr>
            <a:r>
              <a:rPr lang="en-US" sz="2000" dirty="0"/>
              <a:t>Enhancing the scope, quality, and effectiveness of stakeholder relations</a:t>
            </a:r>
          </a:p>
          <a:p>
            <a:pPr marL="342900" indent="-342900">
              <a:buClr>
                <a:schemeClr val="dk1"/>
              </a:buClr>
              <a:buSzPts val="1100"/>
              <a:buFontTx/>
              <a:buChar char="-"/>
            </a:pPr>
            <a:r>
              <a:rPr lang="en-US" sz="2000" dirty="0">
                <a:solidFill>
                  <a:schemeClr val="tx1"/>
                </a:solidFill>
                <a:latin typeface="PT Sans"/>
              </a:rPr>
              <a:t>- </a:t>
            </a:r>
            <a:r>
              <a:rPr lang="en-US" sz="1800" dirty="0">
                <a:solidFill>
                  <a:schemeClr val="tx1"/>
                </a:solidFill>
                <a:latin typeface="PT Sans"/>
              </a:rPr>
              <a:t>through the </a:t>
            </a:r>
            <a:r>
              <a:rPr lang="en-US" sz="1800" dirty="0" err="1">
                <a:solidFill>
                  <a:schemeClr val="tx1"/>
                </a:solidFill>
                <a:latin typeface="PT Sans"/>
              </a:rPr>
              <a:t>mishur</a:t>
            </a:r>
            <a:r>
              <a:rPr lang="en-US" sz="1800" dirty="0">
                <a:solidFill>
                  <a:schemeClr val="tx1"/>
                </a:solidFill>
                <a:latin typeface="PT San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PT Sans"/>
              </a:rPr>
              <a:t>hachof</a:t>
            </a:r>
            <a:r>
              <a:rPr lang="en-US" sz="1800" dirty="0">
                <a:solidFill>
                  <a:schemeClr val="tx1"/>
                </a:solidFill>
                <a:latin typeface="PT Sans"/>
              </a:rPr>
              <a:t> Cluster</a:t>
            </a:r>
            <a:endParaRPr sz="1800" dirty="0">
              <a:solidFill>
                <a:schemeClr val="tx1"/>
              </a:solidFill>
              <a:latin typeface="PT Sans"/>
              <a:sym typeface="PT Sans"/>
            </a:endParaRPr>
          </a:p>
        </p:txBody>
      </p:sp>
      <p:sp>
        <p:nvSpPr>
          <p:cNvPr id="10" name="Google Shape;368;g32f8681c08f_0_212">
            <a:extLst>
              <a:ext uri="{FF2B5EF4-FFF2-40B4-BE49-F238E27FC236}">
                <a16:creationId xmlns:a16="http://schemas.microsoft.com/office/drawing/2014/main" id="{A0F8603C-501D-B0BA-34B1-E1E15890ADED}"/>
              </a:ext>
            </a:extLst>
          </p:cNvPr>
          <p:cNvSpPr txBox="1"/>
          <p:nvPr/>
        </p:nvSpPr>
        <p:spPr>
          <a:xfrm>
            <a:off x="725242" y="4176719"/>
            <a:ext cx="4742784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rgbClr val="C00000"/>
                </a:solidFill>
                <a:latin typeface="PT Sans"/>
              </a:rPr>
              <a:t>Export Support</a:t>
            </a:r>
            <a:endParaRPr lang="he-IL" sz="1800" b="1" dirty="0">
              <a:solidFill>
                <a:srgbClr val="C00000"/>
              </a:solidFill>
              <a:latin typeface="PT Sans"/>
            </a:endParaRPr>
          </a:p>
          <a:p>
            <a:pPr marL="285750" lvl="0" indent="-285750">
              <a:buClr>
                <a:schemeClr val="dk1"/>
              </a:buClr>
              <a:buSzPts val="1100"/>
              <a:buFontTx/>
              <a:buChar char="-"/>
            </a:pPr>
            <a:r>
              <a:rPr lang="en-US" sz="1800" dirty="0"/>
              <a:t>The Economic Attachés Network</a:t>
            </a:r>
            <a:endParaRPr lang="he-IL" sz="1800" dirty="0"/>
          </a:p>
          <a:p>
            <a:pPr marL="285750" lvl="0" indent="-285750">
              <a:buClr>
                <a:schemeClr val="dk1"/>
              </a:buClr>
              <a:buSzPts val="1100"/>
              <a:buFontTx/>
              <a:buChar char="-"/>
            </a:pPr>
            <a:r>
              <a:rPr lang="en-US" sz="1800" dirty="0"/>
              <a:t>Support in funding and operating conferences, Trade Missions, and Investor Events</a:t>
            </a:r>
          </a:p>
          <a:p>
            <a:pPr marL="285750" lvl="0" indent="-285750">
              <a:buClr>
                <a:schemeClr val="dk1"/>
              </a:buClr>
              <a:buSzPts val="1100"/>
              <a:buFontTx/>
              <a:buChar char="-"/>
            </a:pPr>
            <a:r>
              <a:rPr lang="en-US" sz="1800" dirty="0">
                <a:solidFill>
                  <a:schemeClr val="tx1"/>
                </a:solidFill>
              </a:rPr>
              <a:t>Funding Global pilot</a:t>
            </a:r>
          </a:p>
          <a:p>
            <a:pPr marL="285750" lvl="0" indent="-285750">
              <a:buClr>
                <a:schemeClr val="dk1"/>
              </a:buClr>
              <a:buSzPts val="1100"/>
              <a:buFontTx/>
              <a:buChar char="-"/>
            </a:pPr>
            <a:r>
              <a:rPr lang="en-US" sz="1800" dirty="0"/>
              <a:t>Innovation Bridges</a:t>
            </a:r>
            <a:r>
              <a:rPr lang="en-US" sz="1800" b="1" dirty="0">
                <a:solidFill>
                  <a:srgbClr val="EE664E"/>
                </a:solidFill>
                <a:latin typeface="PT Sans"/>
              </a:rPr>
              <a:t> </a:t>
            </a:r>
            <a:endParaRPr lang="he-IL" sz="1800" b="1" dirty="0">
              <a:solidFill>
                <a:srgbClr val="EE664E"/>
              </a:solidFill>
              <a:latin typeface="PT Sans"/>
            </a:endParaRPr>
          </a:p>
          <a:p>
            <a:pPr marL="285750" lvl="0" indent="-285750">
              <a:buClr>
                <a:schemeClr val="dk1"/>
              </a:buClr>
              <a:buSzPts val="1100"/>
              <a:buFontTx/>
              <a:buChar char="-"/>
            </a:pPr>
            <a:r>
              <a:rPr lang="en-US" sz="1800" dirty="0"/>
              <a:t>Distributor Sourcing Guide</a:t>
            </a:r>
            <a:endParaRPr sz="1800" b="1" dirty="0">
              <a:solidFill>
                <a:srgbClr val="EE664E"/>
              </a:solidFill>
              <a:latin typeface="PT Sans"/>
              <a:sym typeface="PT Sans"/>
            </a:endParaRP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1FBFD61D-3E08-C2E8-0F11-F56B31AE9A49}"/>
              </a:ext>
            </a:extLst>
          </p:cNvPr>
          <p:cNvSpPr txBox="1"/>
          <p:nvPr/>
        </p:nvSpPr>
        <p:spPr>
          <a:xfrm>
            <a:off x="6368265" y="4146424"/>
            <a:ext cx="5323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PT Sans"/>
              </a:rPr>
              <a:t>Encouraging the Establishment of Supporting Infrastructures for the Cluster</a:t>
            </a:r>
            <a:endParaRPr lang="he-IL" sz="1800" b="1" dirty="0">
              <a:solidFill>
                <a:srgbClr val="C00000"/>
              </a:solidFill>
              <a:latin typeface="PT Sans"/>
            </a:endParaRPr>
          </a:p>
        </p:txBody>
      </p:sp>
      <p:pic>
        <p:nvPicPr>
          <p:cNvPr id="18" name="תמונה 17" descr="תמונה שמכילה דפוס, ריבוע, סימטריה, פיקס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93B9C57-6B8C-485D-8076-C61298C0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944" y="5072276"/>
            <a:ext cx="994956" cy="994956"/>
          </a:xfrm>
          <a:prstGeom prst="rect">
            <a:avLst/>
          </a:prstGeom>
        </p:spPr>
      </p:pic>
      <p:grpSp>
        <p:nvGrpSpPr>
          <p:cNvPr id="24" name="קבוצה 23">
            <a:extLst>
              <a:ext uri="{FF2B5EF4-FFF2-40B4-BE49-F238E27FC236}">
                <a16:creationId xmlns:a16="http://schemas.microsoft.com/office/drawing/2014/main" id="{A59B4673-7321-AF60-21AE-33F1542E8F2A}"/>
              </a:ext>
            </a:extLst>
          </p:cNvPr>
          <p:cNvGrpSpPr/>
          <p:nvPr/>
        </p:nvGrpSpPr>
        <p:grpSpPr>
          <a:xfrm>
            <a:off x="4972408" y="2710473"/>
            <a:ext cx="981351" cy="1010174"/>
            <a:chOff x="10515599" y="1075081"/>
            <a:chExt cx="1676401" cy="1477287"/>
          </a:xfrm>
        </p:grpSpPr>
        <p:pic>
          <p:nvPicPr>
            <p:cNvPr id="20" name="תמונה 19" descr="תמונה שמכילה דפוס, אומנות, ריבוע, פיקסל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98734898-5E7B-92D7-422A-79A6CB762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7605" t="8664" r="-474" b="33208"/>
            <a:stretch>
              <a:fillRect/>
            </a:stretch>
          </p:blipFill>
          <p:spPr>
            <a:xfrm>
              <a:off x="10515599" y="1370680"/>
              <a:ext cx="1214753" cy="1075952"/>
            </a:xfrm>
            <a:prstGeom prst="rect">
              <a:avLst/>
            </a:prstGeom>
          </p:spPr>
        </p:pic>
        <p:sp>
          <p:nvSpPr>
            <p:cNvPr id="21" name="מלבן 20">
              <a:extLst>
                <a:ext uri="{FF2B5EF4-FFF2-40B4-BE49-F238E27FC236}">
                  <a16:creationId xmlns:a16="http://schemas.microsoft.com/office/drawing/2014/main" id="{2D6D8DC1-B3A1-A73E-2933-84234F47AEC1}"/>
                </a:ext>
              </a:extLst>
            </p:cNvPr>
            <p:cNvSpPr/>
            <p:nvPr/>
          </p:nvSpPr>
          <p:spPr>
            <a:xfrm>
              <a:off x="11551771" y="1075081"/>
              <a:ext cx="640229" cy="14772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sp>
        <p:nvSpPr>
          <p:cNvPr id="4" name="Google Shape;357;g32f8681c08f_0_212">
            <a:extLst>
              <a:ext uri="{FF2B5EF4-FFF2-40B4-BE49-F238E27FC236}">
                <a16:creationId xmlns:a16="http://schemas.microsoft.com/office/drawing/2014/main" id="{E5FF3E89-13E0-4081-0A50-F40429FEADCB}"/>
              </a:ext>
            </a:extLst>
          </p:cNvPr>
          <p:cNvSpPr txBox="1"/>
          <p:nvPr/>
        </p:nvSpPr>
        <p:spPr>
          <a:xfrm>
            <a:off x="6498288" y="1288246"/>
            <a:ext cx="5323839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rgbClr val="C00000"/>
                </a:solidFill>
                <a:latin typeface="PT Sans"/>
              </a:rPr>
              <a:t>Expanding Funding Sources 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en-US" sz="1800" dirty="0"/>
              <a:t> </a:t>
            </a:r>
            <a:r>
              <a:rPr lang="en-US" sz="1800" dirty="0">
                <a:solidFill>
                  <a:schemeClr val="tx1"/>
                </a:solidFill>
                <a:latin typeface="PT Sans"/>
              </a:rPr>
              <a:t>through: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en-US" sz="1800" dirty="0">
                <a:solidFill>
                  <a:schemeClr val="tx1"/>
                </a:solidFill>
                <a:latin typeface="PT Sans"/>
              </a:rPr>
              <a:t>- Grants -  FUND GURU</a:t>
            </a:r>
          </a:p>
          <a:p>
            <a:pPr marL="285750" lvl="0" indent="-285750">
              <a:buClr>
                <a:schemeClr val="dk1"/>
              </a:buClr>
              <a:buSzPts val="1100"/>
              <a:buFontTx/>
              <a:buChar char="-"/>
            </a:pPr>
            <a:r>
              <a:rPr lang="en-US" sz="1800" dirty="0">
                <a:solidFill>
                  <a:schemeClr val="tx1"/>
                </a:solidFill>
                <a:latin typeface="PT Sans"/>
              </a:rPr>
              <a:t>Foreign Trade - Mapping and Attracting Investors</a:t>
            </a:r>
          </a:p>
          <a:p>
            <a:pPr marL="285750" lvl="0" indent="-285750">
              <a:buClr>
                <a:schemeClr val="dk1"/>
              </a:buClr>
              <a:buSzPts val="1100"/>
              <a:buFontTx/>
              <a:buChar char="-"/>
            </a:pPr>
            <a:endParaRPr lang="en-US" sz="1800" dirty="0">
              <a:solidFill>
                <a:schemeClr val="tx1"/>
              </a:solidFill>
              <a:latin typeface="PT Sans"/>
              <a:sym typeface="PT Sans"/>
            </a:endParaRPr>
          </a:p>
          <a:p>
            <a:pPr marL="285750" lvl="0" indent="-285750">
              <a:buClr>
                <a:schemeClr val="dk1"/>
              </a:buClr>
              <a:buSzPts val="1100"/>
              <a:buFontTx/>
              <a:buChar char="-"/>
            </a:pPr>
            <a:endParaRPr lang="en-US" sz="1800" dirty="0">
              <a:solidFill>
                <a:schemeClr val="tx1"/>
              </a:solidFill>
              <a:latin typeface="PT Sans"/>
              <a:sym typeface="PT Sans"/>
            </a:endParaRPr>
          </a:p>
          <a:p>
            <a:pPr lvl="0">
              <a:buClr>
                <a:schemeClr val="dk1"/>
              </a:buClr>
              <a:buSzPts val="1100"/>
            </a:pPr>
            <a:endParaRPr lang="en-US" sz="1800" dirty="0">
              <a:solidFill>
                <a:schemeClr val="tx1"/>
              </a:solidFill>
              <a:latin typeface="PT Sans"/>
              <a:sym typeface="PT Sans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74303F0C-4854-E2AF-C38D-44E8C8DEEC99}"/>
              </a:ext>
            </a:extLst>
          </p:cNvPr>
          <p:cNvSpPr/>
          <p:nvPr/>
        </p:nvSpPr>
        <p:spPr>
          <a:xfrm>
            <a:off x="629920" y="1099847"/>
            <a:ext cx="5323839" cy="28160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2E806628-353B-0C2B-4611-9D0080F532FE}"/>
              </a:ext>
            </a:extLst>
          </p:cNvPr>
          <p:cNvSpPr/>
          <p:nvPr/>
        </p:nvSpPr>
        <p:spPr>
          <a:xfrm>
            <a:off x="629920" y="4078957"/>
            <a:ext cx="5323839" cy="26401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7B97BD41-731E-7A30-B87B-5DF3147CCF5C}"/>
              </a:ext>
            </a:extLst>
          </p:cNvPr>
          <p:cNvSpPr/>
          <p:nvPr/>
        </p:nvSpPr>
        <p:spPr>
          <a:xfrm>
            <a:off x="6396965" y="1086898"/>
            <a:ext cx="5323839" cy="28160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02B79F8B-9C54-70E0-63B2-DFAD5C4D7708}"/>
              </a:ext>
            </a:extLst>
          </p:cNvPr>
          <p:cNvSpPr/>
          <p:nvPr/>
        </p:nvSpPr>
        <p:spPr>
          <a:xfrm>
            <a:off x="6404792" y="4104333"/>
            <a:ext cx="5323839" cy="26147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 descr="תמונה שמכילה דפוס, ריבוע, גרפיקה, פיקס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365C865-010B-A2CB-1E5E-41AC3A158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505" y="5947274"/>
            <a:ext cx="654763" cy="6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43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af75cab120_0_14"/>
          <p:cNvSpPr txBox="1"/>
          <p:nvPr/>
        </p:nvSpPr>
        <p:spPr>
          <a:xfrm>
            <a:off x="361650" y="366550"/>
            <a:ext cx="5368590" cy="36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1750" dirty="0">
                <a:solidFill>
                  <a:srgbClr val="4D4D4D"/>
                </a:solidFill>
                <a:latin typeface="PT Sans"/>
                <a:ea typeface="PT Sans"/>
                <a:cs typeface="PT Sans"/>
                <a:sym typeface="PT Sans"/>
              </a:rPr>
              <a:t>HEALTHCARE SYSTEMS WORLDWIDE ARE FACING</a:t>
            </a:r>
            <a:endParaRPr sz="1750" dirty="0">
              <a:solidFill>
                <a:srgbClr val="4D4D4D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4" name="Google Shape;114;g2af75cab120_0_14"/>
          <p:cNvSpPr txBox="1"/>
          <p:nvPr/>
        </p:nvSpPr>
        <p:spPr>
          <a:xfrm>
            <a:off x="361650" y="660028"/>
            <a:ext cx="72543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4750" b="1" dirty="0">
                <a:solidFill>
                  <a:srgbClr val="BA2526"/>
                </a:solidFill>
                <a:latin typeface="PT Sans"/>
                <a:ea typeface="PT Sans"/>
                <a:cs typeface="PT Sans"/>
                <a:sym typeface="PT Sans"/>
              </a:rPr>
              <a:t>Global Challenges</a:t>
            </a:r>
            <a:endParaRPr sz="4750" b="1" i="0" u="none" strike="noStrike" cap="none" dirty="0">
              <a:solidFill>
                <a:srgbClr val="BA2526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15" name="Google Shape;115;g2af75cab120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2875" y="2117126"/>
            <a:ext cx="3703357" cy="332363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2af75cab120_0_14"/>
          <p:cNvSpPr txBox="1"/>
          <p:nvPr/>
        </p:nvSpPr>
        <p:spPr>
          <a:xfrm>
            <a:off x="805050" y="4770600"/>
            <a:ext cx="18201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 b="1" dirty="0">
                <a:solidFill>
                  <a:srgbClr val="EE664E"/>
                </a:solidFill>
                <a:latin typeface="PT Sans"/>
                <a:ea typeface="PT Sans"/>
                <a:cs typeface="PT Sans"/>
                <a:sym typeface="PT Sans"/>
              </a:rPr>
              <a:t>Aging Population</a:t>
            </a:r>
            <a:endParaRPr sz="2000" b="1" dirty="0">
              <a:solidFill>
                <a:srgbClr val="EE664E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17" name="Google Shape;117;g2af75cab120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5779" y="2105350"/>
            <a:ext cx="3739802" cy="335637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2af75cab120_0_14"/>
          <p:cNvSpPr txBox="1"/>
          <p:nvPr/>
        </p:nvSpPr>
        <p:spPr>
          <a:xfrm>
            <a:off x="3811650" y="4770600"/>
            <a:ext cx="18201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 b="1" dirty="0">
                <a:solidFill>
                  <a:srgbClr val="EE664E"/>
                </a:solidFill>
                <a:latin typeface="PT Sans"/>
                <a:ea typeface="PT Sans"/>
                <a:cs typeface="PT Sans"/>
                <a:sym typeface="PT Sans"/>
              </a:rPr>
              <a:t>Chronic Disease Management</a:t>
            </a:r>
            <a:endParaRPr sz="2000" b="1" dirty="0">
              <a:solidFill>
                <a:srgbClr val="EE664E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19" name="Google Shape;119;g2af75cab120_0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8196" y="2105358"/>
            <a:ext cx="3739802" cy="3356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2af75cab120_0_14"/>
          <p:cNvSpPr txBox="1"/>
          <p:nvPr/>
        </p:nvSpPr>
        <p:spPr>
          <a:xfrm>
            <a:off x="6699450" y="4770600"/>
            <a:ext cx="18201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950"/>
            </a:pPr>
            <a:r>
              <a:rPr lang="en-US" sz="2000" b="1" dirty="0">
                <a:solidFill>
                  <a:srgbClr val="EE664E"/>
                </a:solidFill>
                <a:latin typeface="PT Sans"/>
              </a:rPr>
              <a:t>Maternal and Child Healthcare</a:t>
            </a:r>
            <a:endParaRPr sz="2000" b="1" dirty="0">
              <a:solidFill>
                <a:srgbClr val="EE664E"/>
              </a:solidFill>
              <a:latin typeface="PT Sans"/>
              <a:sym typeface="PT Sans"/>
            </a:endParaRPr>
          </a:p>
        </p:txBody>
      </p:sp>
      <p:pic>
        <p:nvPicPr>
          <p:cNvPr id="121" name="Google Shape;121;g2af75cab120_0_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67150" y="2121737"/>
            <a:ext cx="3703352" cy="332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2af75cab120_0_14"/>
          <p:cNvSpPr txBox="1"/>
          <p:nvPr/>
        </p:nvSpPr>
        <p:spPr>
          <a:xfrm>
            <a:off x="9587250" y="4770600"/>
            <a:ext cx="18201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 b="1">
                <a:solidFill>
                  <a:srgbClr val="EE664E"/>
                </a:solidFill>
                <a:latin typeface="PT Sans"/>
                <a:ea typeface="PT Sans"/>
                <a:cs typeface="PT Sans"/>
                <a:sym typeface="PT Sans"/>
              </a:rPr>
              <a:t>Access to Health</a:t>
            </a:r>
            <a:endParaRPr sz="2000" b="1">
              <a:solidFill>
                <a:srgbClr val="EE664E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 b="1">
                <a:solidFill>
                  <a:srgbClr val="EE664E"/>
                </a:solidFill>
                <a:latin typeface="PT Sans"/>
                <a:ea typeface="PT Sans"/>
                <a:cs typeface="PT Sans"/>
                <a:sym typeface="PT Sans"/>
              </a:rPr>
              <a:t>Services</a:t>
            </a:r>
            <a:endParaRPr sz="2000" b="1">
              <a:solidFill>
                <a:srgbClr val="EE664E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23" name="Google Shape;123;g2af75cab120_0_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3975" y="6305919"/>
            <a:ext cx="1561695" cy="40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2af75cab120_0_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05525" y="6262801"/>
            <a:ext cx="1417940" cy="48838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25" name="Google Shape;125;g2af75cab120_0_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47296" y="6330395"/>
            <a:ext cx="2274304" cy="3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2af75cab120_0_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91645" y="6262812"/>
            <a:ext cx="1152506" cy="488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Google Shape;132;g2af75cab120_0_39"/>
          <p:cNvCxnSpPr/>
          <p:nvPr/>
        </p:nvCxnSpPr>
        <p:spPr>
          <a:xfrm>
            <a:off x="5934312" y="1445102"/>
            <a:ext cx="0" cy="452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g2af75cab120_0_39"/>
          <p:cNvCxnSpPr/>
          <p:nvPr/>
        </p:nvCxnSpPr>
        <p:spPr>
          <a:xfrm>
            <a:off x="3132762" y="2951377"/>
            <a:ext cx="5755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g2af75cab120_0_39"/>
          <p:cNvCxnSpPr/>
          <p:nvPr/>
        </p:nvCxnSpPr>
        <p:spPr>
          <a:xfrm>
            <a:off x="3132762" y="4441790"/>
            <a:ext cx="5755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" name="Google Shape;135;g2af75cab120_0_39"/>
          <p:cNvSpPr txBox="1"/>
          <p:nvPr/>
        </p:nvSpPr>
        <p:spPr>
          <a:xfrm>
            <a:off x="361650" y="214150"/>
            <a:ext cx="49305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1750">
                <a:solidFill>
                  <a:srgbClr val="4D4D4D"/>
                </a:solidFill>
                <a:latin typeface="PT Sans"/>
                <a:ea typeface="PT Sans"/>
                <a:cs typeface="PT Sans"/>
                <a:sym typeface="PT Sans"/>
              </a:rPr>
              <a:t>UNITING FORCES TO TACKLE  </a:t>
            </a:r>
            <a:endParaRPr sz="1750">
              <a:solidFill>
                <a:srgbClr val="4D4D4D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6" name="Google Shape;136;g2af75cab120_0_39"/>
          <p:cNvSpPr txBox="1"/>
          <p:nvPr/>
        </p:nvSpPr>
        <p:spPr>
          <a:xfrm>
            <a:off x="361650" y="506577"/>
            <a:ext cx="72543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4750" b="1">
                <a:solidFill>
                  <a:srgbClr val="BA2526"/>
                </a:solidFill>
                <a:latin typeface="PT Sans"/>
                <a:ea typeface="PT Sans"/>
                <a:cs typeface="PT Sans"/>
                <a:sym typeface="PT Sans"/>
              </a:rPr>
              <a:t>Global Challenges</a:t>
            </a:r>
            <a:endParaRPr sz="4750" b="1" i="0" u="none" strike="noStrike" cap="none">
              <a:solidFill>
                <a:srgbClr val="BA2526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37" name="Google Shape;137;g2af75cab120_0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762" y="1634877"/>
            <a:ext cx="5168994" cy="452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af75cab120_0_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349" y="1634877"/>
            <a:ext cx="1497452" cy="99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2af75cab120_0_39"/>
          <p:cNvSpPr txBox="1"/>
          <p:nvPr/>
        </p:nvSpPr>
        <p:spPr>
          <a:xfrm>
            <a:off x="299600" y="1779000"/>
            <a:ext cx="15672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EE664E"/>
                </a:solidFill>
                <a:latin typeface="PT Sans"/>
                <a:ea typeface="PT Sans"/>
                <a:cs typeface="PT Sans"/>
                <a:sym typeface="PT Sans"/>
              </a:rPr>
              <a:t>Government</a:t>
            </a:r>
            <a:endParaRPr sz="1800" b="1" dirty="0">
              <a:solidFill>
                <a:srgbClr val="EE664E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EE664E"/>
                </a:solidFill>
                <a:latin typeface="PT Sans"/>
                <a:sym typeface="PT Sans"/>
              </a:rPr>
              <a:t>&amp; </a:t>
            </a:r>
            <a:r>
              <a:rPr lang="en-US" sz="1800" b="1" dirty="0">
                <a:solidFill>
                  <a:srgbClr val="EE664E"/>
                </a:solidFill>
                <a:latin typeface="PT Sans"/>
              </a:rPr>
              <a:t>IFCs</a:t>
            </a:r>
            <a:endParaRPr sz="1800" b="1" dirty="0">
              <a:solidFill>
                <a:srgbClr val="EE664E"/>
              </a:solidFill>
              <a:latin typeface="PT Sans"/>
              <a:sym typeface="PT Sans"/>
            </a:endParaRPr>
          </a:p>
        </p:txBody>
      </p:sp>
      <p:pic>
        <p:nvPicPr>
          <p:cNvPr id="140" name="Google Shape;140;g2af75cab120_0_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40" y="3212402"/>
            <a:ext cx="1742692" cy="99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g2af75cab120_0_39"/>
          <p:cNvSpPr txBox="1"/>
          <p:nvPr/>
        </p:nvSpPr>
        <p:spPr>
          <a:xfrm>
            <a:off x="249055" y="3355854"/>
            <a:ext cx="158028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EE664E"/>
                </a:solidFill>
                <a:latin typeface="PT Sans"/>
                <a:ea typeface="PT Sans"/>
                <a:cs typeface="PT Sans"/>
                <a:sym typeface="PT Sans"/>
              </a:rPr>
              <a:t> 65 Health</a:t>
            </a:r>
            <a:endParaRPr sz="1800" b="1" dirty="0">
              <a:solidFill>
                <a:srgbClr val="EE664E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EE664E"/>
                </a:solidFill>
                <a:latin typeface="PT Sans"/>
                <a:ea typeface="PT Sans"/>
                <a:cs typeface="PT Sans"/>
                <a:sym typeface="PT Sans"/>
              </a:rPr>
              <a:t>Organizations</a:t>
            </a:r>
            <a:endParaRPr sz="1800" b="1" dirty="0">
              <a:solidFill>
                <a:srgbClr val="EE664E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42" name="Google Shape;142;g2af75cab120_0_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313" y="4748540"/>
            <a:ext cx="1669610" cy="99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2af75cab120_0_39"/>
          <p:cNvSpPr txBox="1"/>
          <p:nvPr/>
        </p:nvSpPr>
        <p:spPr>
          <a:xfrm>
            <a:off x="299600" y="4988050"/>
            <a:ext cx="119837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EE664E"/>
                </a:solidFill>
                <a:latin typeface="PT Sans"/>
                <a:ea typeface="PT Sans"/>
                <a:cs typeface="PT Sans"/>
                <a:sym typeface="PT Sans"/>
              </a:rPr>
              <a:t>Investors</a:t>
            </a:r>
            <a:endParaRPr sz="1800" b="1" dirty="0">
              <a:solidFill>
                <a:srgbClr val="EE664E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44" name="Google Shape;144;g2af75cab120_0_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8180" y="1464754"/>
            <a:ext cx="1497452" cy="99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2af75cab120_0_39"/>
          <p:cNvSpPr txBox="1"/>
          <p:nvPr/>
        </p:nvSpPr>
        <p:spPr>
          <a:xfrm>
            <a:off x="10607656" y="1608877"/>
            <a:ext cx="1170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EE664E"/>
                </a:solidFill>
                <a:latin typeface="PT Sans"/>
                <a:sym typeface="PT Sans"/>
              </a:rPr>
              <a:t>Academia </a:t>
            </a:r>
            <a:r>
              <a:rPr lang="en-US" sz="1800" b="1" dirty="0">
                <a:solidFill>
                  <a:srgbClr val="EE664E"/>
                </a:solidFill>
                <a:latin typeface="PT Sans"/>
              </a:rPr>
              <a:t>TTOs</a:t>
            </a:r>
            <a:endParaRPr sz="1800" b="1" dirty="0">
              <a:solidFill>
                <a:srgbClr val="EE664E"/>
              </a:solidFill>
              <a:latin typeface="PT Sans"/>
              <a:sym typeface="PT Sans"/>
            </a:endParaRPr>
          </a:p>
        </p:txBody>
      </p:sp>
      <p:pic>
        <p:nvPicPr>
          <p:cNvPr id="146" name="Google Shape;146;g2af75cab120_0_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78813" y="3157564"/>
            <a:ext cx="1497452" cy="99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2af75cab120_0_39"/>
          <p:cNvSpPr txBox="1"/>
          <p:nvPr/>
        </p:nvSpPr>
        <p:spPr>
          <a:xfrm>
            <a:off x="10618289" y="3377887"/>
            <a:ext cx="11709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EE664E"/>
                </a:solidFill>
                <a:latin typeface="PT Sans"/>
                <a:ea typeface="PT Sans"/>
                <a:cs typeface="PT Sans"/>
                <a:sym typeface="PT Sans"/>
              </a:rPr>
              <a:t>75 </a:t>
            </a:r>
            <a:r>
              <a:rPr lang="en-US" sz="1800" b="1" dirty="0">
                <a:solidFill>
                  <a:srgbClr val="EE664E"/>
                </a:solidFill>
                <a:latin typeface="PT Sans"/>
              </a:rPr>
              <a:t>MNCs</a:t>
            </a:r>
            <a:endParaRPr sz="1800" b="1" dirty="0">
              <a:solidFill>
                <a:srgbClr val="EE664E"/>
              </a:solidFill>
              <a:latin typeface="PT Sans"/>
              <a:sym typeface="PT Sans"/>
            </a:endParaRPr>
          </a:p>
        </p:txBody>
      </p:sp>
      <p:pic>
        <p:nvPicPr>
          <p:cNvPr id="148" name="Google Shape;148;g2af75cab120_0_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99273" y="4748540"/>
            <a:ext cx="1698256" cy="141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af75cab120_0_39"/>
          <p:cNvSpPr txBox="1"/>
          <p:nvPr/>
        </p:nvSpPr>
        <p:spPr>
          <a:xfrm>
            <a:off x="10495194" y="4968863"/>
            <a:ext cx="131525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EE664E"/>
                </a:solidFill>
                <a:latin typeface="PT Sans"/>
                <a:ea typeface="PT Sans"/>
                <a:cs typeface="PT Sans"/>
                <a:sym typeface="PT Sans"/>
              </a:rPr>
              <a:t>HUBS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EE664E"/>
                </a:solidFill>
                <a:latin typeface="PT Sans"/>
                <a:ea typeface="PT Sans"/>
                <a:cs typeface="PT Sans"/>
                <a:sym typeface="PT Sans"/>
              </a:rPr>
              <a:t>&amp;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rgbClr val="EE664E"/>
                </a:solidFill>
                <a:latin typeface="PT Sans"/>
              </a:rPr>
              <a:t>Incubators</a:t>
            </a:r>
            <a:endParaRPr sz="1800" b="1" dirty="0">
              <a:solidFill>
                <a:srgbClr val="EE664E"/>
              </a:solidFill>
              <a:latin typeface="PT Sans"/>
              <a:sym typeface="PT Sans"/>
            </a:endParaRPr>
          </a:p>
        </p:txBody>
      </p:sp>
      <p:pic>
        <p:nvPicPr>
          <p:cNvPr id="150" name="Google Shape;150;g2af75cab120_0_39" descr="TechAbILity קהילה.חדשנות.מוגבלות - הכוורת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5153" y="1910763"/>
            <a:ext cx="771394" cy="53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af75cab120_0_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9192" y="1965649"/>
            <a:ext cx="434792" cy="4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2af75cab120_0_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76062" y="2013786"/>
            <a:ext cx="351531" cy="42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2af75cab120_0_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67481" y="1649782"/>
            <a:ext cx="616671" cy="363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2af75cab120_0_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98375" y="1708347"/>
            <a:ext cx="901150" cy="24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2af75cab120_0_39" descr="‫דף הבית - AGINGIL‬‎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42675" y="2022056"/>
            <a:ext cx="476700" cy="315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af75cab120_0_39" descr="החברה הישראלית לטכנולוגיה עילית ברפואה"/>
          <p:cNvPicPr preferRelativeResize="0"/>
          <p:nvPr/>
        </p:nvPicPr>
        <p:blipFill rotWithShape="1">
          <a:blip r:embed="rId11">
            <a:alphaModFix/>
          </a:blip>
          <a:srcRect l="65499" b="64425"/>
          <a:stretch/>
        </p:blipFill>
        <p:spPr>
          <a:xfrm>
            <a:off x="4798365" y="2013769"/>
            <a:ext cx="901164" cy="2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2af75cab120_0_39" descr="תמונה שמכילה צילום מסך, גרפיקה, גופן, עיצוב גרפי&#10;&#10;תוכן שנוצר על-ידי בינה מלאכותית עשוי להיות שגוי.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166703" y="1685059"/>
            <a:ext cx="819022" cy="22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2af75cab120_0_39" descr="לוגו מכבי - מעלה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48700" y="3288449"/>
            <a:ext cx="390550" cy="3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2af75cab120_0_3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02225" y="1676578"/>
            <a:ext cx="901151" cy="31039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60" name="Google Shape;160;g2af75cab120_0_39" descr="לפני שעה קלה, נערך טקס... - המרכז הרפואי שמיר - אסף הרופא ...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473975" y="3506195"/>
            <a:ext cx="390550" cy="36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2af75cab120_0_39" descr="פורום חולון - הבית של חולון - תגידו מזל טוב למרכז הרפואי ...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950064" y="3760022"/>
            <a:ext cx="476700" cy="44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2af75cab120_0_3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578685" y="3181113"/>
            <a:ext cx="670015" cy="14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af75cab120_0_3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338742" y="3188870"/>
            <a:ext cx="499091" cy="12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af75cab120_0_3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323061" y="3600752"/>
            <a:ext cx="239650" cy="19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2af75cab120_0_3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068588" y="3602625"/>
            <a:ext cx="239650" cy="2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af75cab120_0_3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685774" y="3390649"/>
            <a:ext cx="434775" cy="19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2af75cab120_0_39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586422" y="3410163"/>
            <a:ext cx="654531" cy="14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2af75cab120_0_39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662026" y="3607396"/>
            <a:ext cx="434775" cy="200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af75cab120_0_39" descr="‫תאגיד הבריאות ליד המרכז הרפואי לגליל- IsraelGives.org - Donate to any  Charity in Israel‬‎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426773" y="3836213"/>
            <a:ext cx="195903" cy="24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af75cab120_0_39" descr="סורוקה - מרכז רפואי... - סורוקה - מרכז רפואי אוניברסיטאי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976325" y="2994588"/>
            <a:ext cx="512300" cy="5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2af75cab120_0_39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170938" y="3592148"/>
            <a:ext cx="323725" cy="20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af75cab120_0_39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3887612" y="3192420"/>
            <a:ext cx="500300" cy="124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af75cab120_0_39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3942473" y="3618480"/>
            <a:ext cx="390550" cy="156213"/>
          </a:xfrm>
          <a:prstGeom prst="rect">
            <a:avLst/>
          </a:prstGeom>
          <a:solidFill>
            <a:srgbClr val="4892DC"/>
          </a:solidFill>
          <a:ln>
            <a:noFill/>
          </a:ln>
        </p:spPr>
      </p:pic>
      <p:pic>
        <p:nvPicPr>
          <p:cNvPr id="174" name="Google Shape;174;g2af75cab120_0_39" descr="דיור מוגן - בית יוקרתי לגיל השלישי | רשת בית בלב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993525" y="3420641"/>
            <a:ext cx="512300" cy="13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2af75cab120_0_39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4179662" y="5132287"/>
            <a:ext cx="500300" cy="30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af75cab120_0_39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3164738" y="4833929"/>
            <a:ext cx="771400" cy="195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2af75cab120_0_39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2144800" y="4842731"/>
            <a:ext cx="866150" cy="181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2af75cab120_0_39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3729237" y="5566650"/>
            <a:ext cx="390550" cy="281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2af75cab120_0_39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3507075" y="5108888"/>
            <a:ext cx="512300" cy="27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2af75cab120_0_39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2738237" y="5133728"/>
            <a:ext cx="616675" cy="23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2af75cab120_0_39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4043360" y="4868699"/>
            <a:ext cx="817325" cy="13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2af75cab120_0_39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6312850" y="1910796"/>
            <a:ext cx="771401" cy="3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2af75cab120_0_39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8962738" y="1445104"/>
            <a:ext cx="670025" cy="33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af75cab120_0_39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6161486" y="1448978"/>
            <a:ext cx="1125575" cy="39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2af75cab120_0_39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7294427" y="1947223"/>
            <a:ext cx="323725" cy="295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2af75cab120_0_39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7318315" y="1468221"/>
            <a:ext cx="658084" cy="33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af75cab120_0_39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8078301" y="1447125"/>
            <a:ext cx="771400" cy="36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2af75cab120_0_39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8301739" y="3306284"/>
            <a:ext cx="476700" cy="250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2af75cab120_0_39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8723590" y="3037650"/>
            <a:ext cx="719719" cy="1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af75cab120_0_39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8257687" y="3080974"/>
            <a:ext cx="390550" cy="18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2af75cab120_0_39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9567654" y="3569190"/>
            <a:ext cx="390550" cy="24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af75cab120_0_39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7356876" y="3371553"/>
            <a:ext cx="901150" cy="15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af75cab120_0_39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9518679" y="3028836"/>
            <a:ext cx="545691" cy="2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2af75cab120_0_39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7356875" y="3038714"/>
            <a:ext cx="499075" cy="26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af75cab120_0_39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8878837" y="3374115"/>
            <a:ext cx="658075" cy="13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af75cab120_0_39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9637263" y="3380856"/>
            <a:ext cx="771400" cy="11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af75cab120_0_39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7356865" y="3599400"/>
            <a:ext cx="390550" cy="268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2af75cab120_0_39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7836950" y="3613391"/>
            <a:ext cx="434775" cy="24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af75cab120_0_39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8393924" y="3631042"/>
            <a:ext cx="390550" cy="218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af75cab120_0_39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8326726" y="3981693"/>
            <a:ext cx="390550" cy="197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2af75cab120_0_39"/>
          <p:cNvPicPr preferRelativeResize="0"/>
          <p:nvPr/>
        </p:nvPicPr>
        <p:blipFill rotWithShape="1">
          <a:blip r:embed="rId56">
            <a:alphaModFix/>
          </a:blip>
          <a:srcRect/>
          <a:stretch/>
        </p:blipFill>
        <p:spPr>
          <a:xfrm>
            <a:off x="8874036" y="3610747"/>
            <a:ext cx="658076" cy="20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2af75cab120_0_39"/>
          <p:cNvPicPr preferRelativeResize="0"/>
          <p:nvPr/>
        </p:nvPicPr>
        <p:blipFill rotWithShape="1">
          <a:blip r:embed="rId57">
            <a:alphaModFix/>
          </a:blip>
          <a:srcRect/>
          <a:stretch/>
        </p:blipFill>
        <p:spPr>
          <a:xfrm>
            <a:off x="7836938" y="3046495"/>
            <a:ext cx="434775" cy="251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2af75cab120_0_39" descr="‪Edwards Lifesciences – ויקיפדיה‬‏"/>
          <p:cNvPicPr preferRelativeResize="0"/>
          <p:nvPr/>
        </p:nvPicPr>
        <p:blipFill rotWithShape="1">
          <a:blip r:embed="rId58">
            <a:alphaModFix/>
          </a:blip>
          <a:srcRect/>
          <a:stretch/>
        </p:blipFill>
        <p:spPr>
          <a:xfrm>
            <a:off x="7356886" y="3975172"/>
            <a:ext cx="239650" cy="22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2af75cab120_0_39" descr="בוסטון סיינטיפיק – ויקיפדיה"/>
          <p:cNvPicPr preferRelativeResize="0"/>
          <p:nvPr/>
        </p:nvPicPr>
        <p:blipFill rotWithShape="1">
          <a:blip r:embed="rId59">
            <a:alphaModFix/>
          </a:blip>
          <a:srcRect/>
          <a:stretch/>
        </p:blipFill>
        <p:spPr>
          <a:xfrm>
            <a:off x="7671484" y="3980474"/>
            <a:ext cx="580283" cy="2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2af75cab120_0_39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8821113" y="3945925"/>
            <a:ext cx="512300" cy="26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2af75cab120_0_39"/>
          <p:cNvPicPr preferRelativeResize="0"/>
          <p:nvPr/>
        </p:nvPicPr>
        <p:blipFill>
          <a:blip r:embed="rId60">
            <a:alphaModFix/>
          </a:blip>
          <a:stretch>
            <a:fillRect/>
          </a:stretch>
        </p:blipFill>
        <p:spPr>
          <a:xfrm>
            <a:off x="9427875" y="3994600"/>
            <a:ext cx="771398" cy="1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2af75cab120_0_39"/>
          <p:cNvPicPr preferRelativeResize="0"/>
          <p:nvPr/>
        </p:nvPicPr>
        <p:blipFill rotWithShape="1">
          <a:blip r:embed="rId61">
            <a:alphaModFix/>
          </a:blip>
          <a:srcRect/>
          <a:stretch/>
        </p:blipFill>
        <p:spPr>
          <a:xfrm>
            <a:off x="2557060" y="5482692"/>
            <a:ext cx="1008650" cy="47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2af75cab120_0_39"/>
          <p:cNvPicPr preferRelativeResize="0"/>
          <p:nvPr/>
        </p:nvPicPr>
        <p:blipFill rotWithShape="1">
          <a:blip r:embed="rId62">
            <a:alphaModFix/>
          </a:blip>
          <a:srcRect/>
          <a:stretch/>
        </p:blipFill>
        <p:spPr>
          <a:xfrm>
            <a:off x="8162902" y="5352662"/>
            <a:ext cx="434775" cy="296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2af75cab120_0_39"/>
          <p:cNvPicPr preferRelativeResize="0"/>
          <p:nvPr/>
        </p:nvPicPr>
        <p:blipFill rotWithShape="1">
          <a:blip r:embed="rId63">
            <a:alphaModFix/>
          </a:blip>
          <a:srcRect/>
          <a:stretch/>
        </p:blipFill>
        <p:spPr>
          <a:xfrm>
            <a:off x="1882811" y="5181096"/>
            <a:ext cx="771400" cy="29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2af75cab120_0_39"/>
          <p:cNvPicPr preferRelativeResize="0"/>
          <p:nvPr/>
        </p:nvPicPr>
        <p:blipFill rotWithShape="1">
          <a:blip r:embed="rId64">
            <a:alphaModFix/>
          </a:blip>
          <a:srcRect/>
          <a:stretch/>
        </p:blipFill>
        <p:spPr>
          <a:xfrm>
            <a:off x="7328111" y="5312683"/>
            <a:ext cx="771400" cy="33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2af75cab120_0_39"/>
          <p:cNvPicPr preferRelativeResize="0"/>
          <p:nvPr/>
        </p:nvPicPr>
        <p:blipFill rotWithShape="1">
          <a:blip r:embed="rId65">
            <a:alphaModFix/>
          </a:blip>
          <a:srcRect/>
          <a:stretch/>
        </p:blipFill>
        <p:spPr>
          <a:xfrm>
            <a:off x="8890856" y="5316872"/>
            <a:ext cx="323725" cy="323725"/>
          </a:xfrm>
          <a:prstGeom prst="rect">
            <a:avLst/>
          </a:prstGeom>
          <a:solidFill>
            <a:srgbClr val="1F5C99"/>
          </a:solidFill>
          <a:ln>
            <a:noFill/>
          </a:ln>
        </p:spPr>
      </p:pic>
      <p:pic>
        <p:nvPicPr>
          <p:cNvPr id="213" name="Google Shape;213;g2af75cab120_0_39" descr="JINNOVATE Jerusalem"/>
          <p:cNvPicPr preferRelativeResize="0"/>
          <p:nvPr/>
        </p:nvPicPr>
        <p:blipFill rotWithShape="1">
          <a:blip r:embed="rId66">
            <a:alphaModFix/>
          </a:blip>
          <a:srcRect/>
          <a:stretch/>
        </p:blipFill>
        <p:spPr>
          <a:xfrm>
            <a:off x="8889084" y="5032172"/>
            <a:ext cx="817325" cy="235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2af75cab120_0_39"/>
          <p:cNvPicPr preferRelativeResize="0"/>
          <p:nvPr/>
        </p:nvPicPr>
        <p:blipFill rotWithShape="1">
          <a:blip r:embed="rId67">
            <a:alphaModFix/>
          </a:blip>
          <a:srcRect/>
          <a:stretch/>
        </p:blipFill>
        <p:spPr>
          <a:xfrm>
            <a:off x="6723313" y="4982812"/>
            <a:ext cx="817325" cy="31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af75cab120_0_39" descr="Logo-המטבח"/>
          <p:cNvPicPr preferRelativeResize="0"/>
          <p:nvPr/>
        </p:nvPicPr>
        <p:blipFill rotWithShape="1">
          <a:blip r:embed="rId68">
            <a:alphaModFix/>
          </a:blip>
          <a:srcRect/>
          <a:stretch/>
        </p:blipFill>
        <p:spPr>
          <a:xfrm>
            <a:off x="7669512" y="5040596"/>
            <a:ext cx="1125574" cy="21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af75cab120_0_39"/>
          <p:cNvPicPr preferRelativeResize="0"/>
          <p:nvPr/>
        </p:nvPicPr>
        <p:blipFill>
          <a:blip r:embed="rId69">
            <a:alphaModFix/>
          </a:blip>
          <a:stretch>
            <a:fillRect/>
          </a:stretch>
        </p:blipFill>
        <p:spPr>
          <a:xfrm>
            <a:off x="8012500" y="4307934"/>
            <a:ext cx="1761600" cy="91603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2af75cab120_0_39"/>
          <p:cNvSpPr txBox="1"/>
          <p:nvPr/>
        </p:nvSpPr>
        <p:spPr>
          <a:xfrm>
            <a:off x="4971339" y="3163875"/>
            <a:ext cx="18996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50" b="1" dirty="0">
                <a:solidFill>
                  <a:srgbClr val="082836"/>
                </a:solidFill>
                <a:latin typeface="PT Sans"/>
                <a:ea typeface="PT Sans"/>
                <a:cs typeface="PT Sans"/>
                <a:sym typeface="PT Sans"/>
              </a:rPr>
              <a:t>2000+</a:t>
            </a:r>
            <a:endParaRPr sz="1550" b="1" dirty="0">
              <a:solidFill>
                <a:srgbClr val="08283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50" b="1" dirty="0">
                <a:solidFill>
                  <a:srgbClr val="082836"/>
                </a:solidFill>
                <a:latin typeface="PT Sans"/>
                <a:ea typeface="PT Sans"/>
                <a:cs typeface="PT Sans"/>
                <a:sym typeface="PT Sans"/>
              </a:rPr>
              <a:t>Health Tech</a:t>
            </a:r>
            <a:endParaRPr sz="1550" b="1" dirty="0">
              <a:solidFill>
                <a:srgbClr val="082836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50" b="1" dirty="0">
                <a:solidFill>
                  <a:srgbClr val="082836"/>
                </a:solidFill>
                <a:latin typeface="PT Sans"/>
                <a:ea typeface="PT Sans"/>
                <a:cs typeface="PT Sans"/>
                <a:sym typeface="PT Sans"/>
              </a:rPr>
              <a:t>Companies</a:t>
            </a:r>
            <a:endParaRPr sz="1550" b="1" dirty="0">
              <a:solidFill>
                <a:srgbClr val="082836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18" name="Google Shape;218;g2af75cab120_0_39"/>
          <p:cNvPicPr preferRelativeResize="0"/>
          <p:nvPr/>
        </p:nvPicPr>
        <p:blipFill>
          <a:blip r:embed="rId70">
            <a:alphaModFix/>
          </a:blip>
          <a:stretch>
            <a:fillRect/>
          </a:stretch>
        </p:blipFill>
        <p:spPr>
          <a:xfrm>
            <a:off x="153975" y="6305919"/>
            <a:ext cx="1561695" cy="40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2af75cab120_0_3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805525" y="6262801"/>
            <a:ext cx="1417940" cy="48838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220" name="Google Shape;220;g2af75cab120_0_39"/>
          <p:cNvPicPr preferRelativeResize="0"/>
          <p:nvPr/>
        </p:nvPicPr>
        <p:blipFill>
          <a:blip r:embed="rId71">
            <a:alphaModFix/>
          </a:blip>
          <a:stretch>
            <a:fillRect/>
          </a:stretch>
        </p:blipFill>
        <p:spPr>
          <a:xfrm>
            <a:off x="4347296" y="6330395"/>
            <a:ext cx="2274304" cy="3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2af75cab120_0_39"/>
          <p:cNvPicPr preferRelativeResize="0"/>
          <p:nvPr/>
        </p:nvPicPr>
        <p:blipFill>
          <a:blip r:embed="rId72">
            <a:alphaModFix/>
          </a:blip>
          <a:stretch>
            <a:fillRect/>
          </a:stretch>
        </p:blipFill>
        <p:spPr>
          <a:xfrm>
            <a:off x="3291645" y="6262812"/>
            <a:ext cx="1152506" cy="488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628974C-1896-1384-1359-B67E2DBE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096" y="5359134"/>
            <a:ext cx="679156" cy="26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‪Homepage - Peregrine‬‏">
            <a:extLst>
              <a:ext uri="{FF2B5EF4-FFF2-40B4-BE49-F238E27FC236}">
                <a16:creationId xmlns:a16="http://schemas.microsoft.com/office/drawing/2014/main" id="{34F83237-55EA-1825-AB9F-73D5C7C6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914" y="5743054"/>
            <a:ext cx="769622" cy="25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lil Ofek Innovation">
            <a:extLst>
              <a:ext uri="{FF2B5EF4-FFF2-40B4-BE49-F238E27FC236}">
                <a16:creationId xmlns:a16="http://schemas.microsoft.com/office/drawing/2014/main" id="{025DC05E-CE88-DDE3-B6CC-486BFC199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583" y="5721249"/>
            <a:ext cx="707145" cy="39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‪Our Startup Incubator NGT Healthcare II | OurCrowd‬‏">
            <a:extLst>
              <a:ext uri="{FF2B5EF4-FFF2-40B4-BE49-F238E27FC236}">
                <a16:creationId xmlns:a16="http://schemas.microsoft.com/office/drawing/2014/main" id="{71F29BF1-7DC8-133C-8341-08173A3F4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01" y="6257520"/>
            <a:ext cx="1283678" cy="1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‪Home page new - The Trendlines Group‬‏">
            <a:extLst>
              <a:ext uri="{FF2B5EF4-FFF2-40B4-BE49-F238E27FC236}">
                <a16:creationId xmlns:a16="http://schemas.microsoft.com/office/drawing/2014/main" id="{CC008DD5-8554-CB79-2557-0A157B063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743" y="6159340"/>
            <a:ext cx="1043361" cy="26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‪Road2 Haifa AI Startups Center | אקסלרטורים בישראל‬‏">
            <a:extLst>
              <a:ext uri="{FF2B5EF4-FFF2-40B4-BE49-F238E27FC236}">
                <a16:creationId xmlns:a16="http://schemas.microsoft.com/office/drawing/2014/main" id="{E1E13EF9-9ADA-6EF6-155B-99680134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62" y="5720370"/>
            <a:ext cx="417752" cy="41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93BE9828-C30F-B7AA-8848-032BEB2B9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621" y="5860964"/>
            <a:ext cx="895309" cy="40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>
          <a:extLst>
            <a:ext uri="{FF2B5EF4-FFF2-40B4-BE49-F238E27FC236}">
              <a16:creationId xmlns:a16="http://schemas.microsoft.com/office/drawing/2014/main" id="{45C03D82-0911-63D5-85EE-0DC9EEDD2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2f8681c08f_0_357">
            <a:extLst>
              <a:ext uri="{FF2B5EF4-FFF2-40B4-BE49-F238E27FC236}">
                <a16:creationId xmlns:a16="http://schemas.microsoft.com/office/drawing/2014/main" id="{2F13EB45-90C6-55EB-BE61-716C82A0FDF9}"/>
              </a:ext>
            </a:extLst>
          </p:cNvPr>
          <p:cNvSpPr txBox="1"/>
          <p:nvPr/>
        </p:nvSpPr>
        <p:spPr>
          <a:xfrm>
            <a:off x="361650" y="214645"/>
            <a:ext cx="8570100" cy="82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4750" b="1" dirty="0">
                <a:solidFill>
                  <a:srgbClr val="BA2526"/>
                </a:solidFill>
                <a:latin typeface="PT Sans"/>
              </a:rPr>
              <a:t>Companies by Segment - </a:t>
            </a:r>
          </a:p>
        </p:txBody>
      </p:sp>
      <p:pic>
        <p:nvPicPr>
          <p:cNvPr id="438" name="Google Shape;438;g32f8681c08f_0_357">
            <a:extLst>
              <a:ext uri="{FF2B5EF4-FFF2-40B4-BE49-F238E27FC236}">
                <a16:creationId xmlns:a16="http://schemas.microsoft.com/office/drawing/2014/main" id="{A5154563-7AB1-2186-BD58-58B1BCEFBA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975" y="6305919"/>
            <a:ext cx="1561695" cy="40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32f8681c08f_0_357">
            <a:extLst>
              <a:ext uri="{FF2B5EF4-FFF2-40B4-BE49-F238E27FC236}">
                <a16:creationId xmlns:a16="http://schemas.microsoft.com/office/drawing/2014/main" id="{ED51B898-9450-FAD9-1AC9-7A9FC43987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5525" y="6262801"/>
            <a:ext cx="1417940" cy="48838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40" name="Google Shape;440;g32f8681c08f_0_357">
            <a:extLst>
              <a:ext uri="{FF2B5EF4-FFF2-40B4-BE49-F238E27FC236}">
                <a16:creationId xmlns:a16="http://schemas.microsoft.com/office/drawing/2014/main" id="{7E2D5B74-B2BB-7ED9-847A-03174003638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7296" y="6330395"/>
            <a:ext cx="2274304" cy="3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g32f8681c08f_0_357">
            <a:extLst>
              <a:ext uri="{FF2B5EF4-FFF2-40B4-BE49-F238E27FC236}">
                <a16:creationId xmlns:a16="http://schemas.microsoft.com/office/drawing/2014/main" id="{63138E91-2CAC-02EB-531D-8ACB74064D9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1645" y="6262812"/>
            <a:ext cx="1152506" cy="4883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3468671"/>
              </p:ext>
            </p:extLst>
          </p:nvPr>
        </p:nvGraphicFramePr>
        <p:xfrm>
          <a:off x="2092960" y="1889760"/>
          <a:ext cx="8425250" cy="4139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C5D71C5-CA18-76E2-5E25-3D03547CB2D6}"/>
              </a:ext>
            </a:extLst>
          </p:cNvPr>
          <p:cNvSpPr txBox="1"/>
          <p:nvPr/>
        </p:nvSpPr>
        <p:spPr>
          <a:xfrm>
            <a:off x="436880" y="107698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Fluctuating figures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526568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>
          <a:extLst>
            <a:ext uri="{FF2B5EF4-FFF2-40B4-BE49-F238E27FC236}">
              <a16:creationId xmlns:a16="http://schemas.microsoft.com/office/drawing/2014/main" id="{50EFEC28-31A0-F578-97C7-3DC0B850E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g32f8681c08f_0_357">
            <a:extLst>
              <a:ext uri="{FF2B5EF4-FFF2-40B4-BE49-F238E27FC236}">
                <a16:creationId xmlns:a16="http://schemas.microsoft.com/office/drawing/2014/main" id="{63A82CAF-4456-2E04-A2F8-0ABDF98B85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975" y="6305919"/>
            <a:ext cx="1561695" cy="40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32f8681c08f_0_357">
            <a:extLst>
              <a:ext uri="{FF2B5EF4-FFF2-40B4-BE49-F238E27FC236}">
                <a16:creationId xmlns:a16="http://schemas.microsoft.com/office/drawing/2014/main" id="{FBE82423-808E-4779-D331-F347C01BFDC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5525" y="6262801"/>
            <a:ext cx="1417940" cy="48838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40" name="Google Shape;440;g32f8681c08f_0_357">
            <a:extLst>
              <a:ext uri="{FF2B5EF4-FFF2-40B4-BE49-F238E27FC236}">
                <a16:creationId xmlns:a16="http://schemas.microsoft.com/office/drawing/2014/main" id="{C8ABC040-4CEA-9A3B-6A60-107FD112D43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7296" y="6330395"/>
            <a:ext cx="2274304" cy="3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g32f8681c08f_0_357">
            <a:extLst>
              <a:ext uri="{FF2B5EF4-FFF2-40B4-BE49-F238E27FC236}">
                <a16:creationId xmlns:a16="http://schemas.microsoft.com/office/drawing/2014/main" id="{2A9B9C01-E7AA-3097-A939-AFE7FE0FB36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1645" y="6262812"/>
            <a:ext cx="1152506" cy="4883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58E316AE-84FB-1D90-52AB-34B4A96D540A}"/>
              </a:ext>
            </a:extLst>
          </p:cNvPr>
          <p:cNvGrpSpPr/>
          <p:nvPr/>
        </p:nvGrpSpPr>
        <p:grpSpPr>
          <a:xfrm>
            <a:off x="650240" y="106799"/>
            <a:ext cx="10708640" cy="6131514"/>
            <a:chOff x="798530" y="1330960"/>
            <a:chExt cx="8213390" cy="4999435"/>
          </a:xfrm>
        </p:grpSpPr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1A0F39FD-0A0A-EA14-A34F-530ECE118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466" t="34223" r="28417" b="30074"/>
            <a:stretch>
              <a:fillRect/>
            </a:stretch>
          </p:blipFill>
          <p:spPr>
            <a:xfrm>
              <a:off x="798530" y="1330960"/>
              <a:ext cx="8182910" cy="2448560"/>
            </a:xfrm>
            <a:prstGeom prst="rect">
              <a:avLst/>
            </a:prstGeom>
          </p:spPr>
        </p:pic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0E3EA0D4-8984-859A-3CE2-D166CD4F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133" t="36741" r="27750" b="25556"/>
            <a:stretch>
              <a:fillRect/>
            </a:stretch>
          </p:blipFill>
          <p:spPr>
            <a:xfrm>
              <a:off x="829010" y="3744668"/>
              <a:ext cx="8182910" cy="2585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3108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>
          <a:extLst>
            <a:ext uri="{FF2B5EF4-FFF2-40B4-BE49-F238E27FC236}">
              <a16:creationId xmlns:a16="http://schemas.microsoft.com/office/drawing/2014/main" id="{33C0C434-C816-F5F8-AF12-5C6DD6FF3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2f8681c08f_0_357">
            <a:extLst>
              <a:ext uri="{FF2B5EF4-FFF2-40B4-BE49-F238E27FC236}">
                <a16:creationId xmlns:a16="http://schemas.microsoft.com/office/drawing/2014/main" id="{CD6EF455-7D47-2719-2A89-0167301ED34E}"/>
              </a:ext>
            </a:extLst>
          </p:cNvPr>
          <p:cNvSpPr txBox="1"/>
          <p:nvPr/>
        </p:nvSpPr>
        <p:spPr>
          <a:xfrm>
            <a:off x="544530" y="306085"/>
            <a:ext cx="1164747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4400" b="1" dirty="0">
                <a:solidFill>
                  <a:srgbClr val="BA2526"/>
                </a:solidFill>
                <a:latin typeface="PT Sans"/>
              </a:rPr>
              <a:t>Medical device  Companies by Year</a:t>
            </a:r>
          </a:p>
          <a:p>
            <a:pPr>
              <a:buClr>
                <a:schemeClr val="dk1"/>
              </a:buClr>
              <a:buSzPts val="1100"/>
            </a:pPr>
            <a:endParaRPr lang="en-US" sz="4400" b="1" dirty="0">
              <a:solidFill>
                <a:srgbClr val="BA2526"/>
              </a:solidFill>
              <a:latin typeface="PT Sans"/>
            </a:endParaRPr>
          </a:p>
        </p:txBody>
      </p:sp>
      <p:pic>
        <p:nvPicPr>
          <p:cNvPr id="438" name="Google Shape;438;g32f8681c08f_0_357">
            <a:extLst>
              <a:ext uri="{FF2B5EF4-FFF2-40B4-BE49-F238E27FC236}">
                <a16:creationId xmlns:a16="http://schemas.microsoft.com/office/drawing/2014/main" id="{896091B9-539B-D603-73B1-E13E601872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975" y="6305919"/>
            <a:ext cx="1561695" cy="40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32f8681c08f_0_357">
            <a:extLst>
              <a:ext uri="{FF2B5EF4-FFF2-40B4-BE49-F238E27FC236}">
                <a16:creationId xmlns:a16="http://schemas.microsoft.com/office/drawing/2014/main" id="{A73C31D7-1399-BAFA-EB93-97263DCBF6D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5525" y="6262801"/>
            <a:ext cx="1417940" cy="48838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40" name="Google Shape;440;g32f8681c08f_0_357">
            <a:extLst>
              <a:ext uri="{FF2B5EF4-FFF2-40B4-BE49-F238E27FC236}">
                <a16:creationId xmlns:a16="http://schemas.microsoft.com/office/drawing/2014/main" id="{ECBED859-1FCA-8BD2-368A-3B7C83A62A2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7296" y="6330395"/>
            <a:ext cx="2274304" cy="3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g32f8681c08f_0_357">
            <a:extLst>
              <a:ext uri="{FF2B5EF4-FFF2-40B4-BE49-F238E27FC236}">
                <a16:creationId xmlns:a16="http://schemas.microsoft.com/office/drawing/2014/main" id="{0395EC8B-DABD-2AD1-328C-84CF770DE25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1645" y="6262812"/>
            <a:ext cx="1152506" cy="4883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462BE29-6495-984D-DEF7-0A2744F47C0F}"/>
              </a:ext>
            </a:extLst>
          </p:cNvPr>
          <p:cNvSpPr txBox="1"/>
          <p:nvPr/>
        </p:nvSpPr>
        <p:spPr>
          <a:xfrm>
            <a:off x="1371600" y="5600855"/>
            <a:ext cx="11104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BA2526"/>
                </a:solidFill>
                <a:latin typeface="PT Sans"/>
              </a:rPr>
              <a:t>Consistent growth in the number of startups in the sector</a:t>
            </a:r>
            <a:endParaRPr lang="he-IL" sz="2800" b="1" dirty="0">
              <a:solidFill>
                <a:srgbClr val="BA2526"/>
              </a:solidFill>
              <a:latin typeface="PT Sans"/>
            </a:endParaRP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4B82244D-55DC-A8B3-0806-69944E58FDCD}"/>
              </a:ext>
            </a:extLst>
          </p:cNvPr>
          <p:cNvGrpSpPr/>
          <p:nvPr/>
        </p:nvGrpSpPr>
        <p:grpSpPr>
          <a:xfrm>
            <a:off x="2153920" y="1280160"/>
            <a:ext cx="7437120" cy="4033520"/>
            <a:chOff x="2153920" y="1280160"/>
            <a:chExt cx="7437120" cy="4033520"/>
          </a:xfrm>
        </p:grpSpPr>
        <p:graphicFrame>
          <p:nvGraphicFramePr>
            <p:cNvPr id="4" name="תרשים 3">
              <a:extLst>
                <a:ext uri="{FF2B5EF4-FFF2-40B4-BE49-F238E27FC236}">
                  <a16:creationId xmlns:a16="http://schemas.microsoft.com/office/drawing/2014/main" id="{5C4C19FE-64C2-0995-6D27-6BC76498B4C6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468880" y="1280160"/>
            <a:ext cx="7122160" cy="4033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7" name="מלבן 6">
              <a:extLst>
                <a:ext uri="{FF2B5EF4-FFF2-40B4-BE49-F238E27FC236}">
                  <a16:creationId xmlns:a16="http://schemas.microsoft.com/office/drawing/2014/main" id="{A698F7E7-BC8B-FE48-2167-E927B8BDA6C5}"/>
                </a:ext>
              </a:extLst>
            </p:cNvPr>
            <p:cNvSpPr/>
            <p:nvPr/>
          </p:nvSpPr>
          <p:spPr>
            <a:xfrm>
              <a:off x="2153920" y="1280160"/>
              <a:ext cx="629920" cy="390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305657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>
          <a:extLst>
            <a:ext uri="{FF2B5EF4-FFF2-40B4-BE49-F238E27FC236}">
              <a16:creationId xmlns:a16="http://schemas.microsoft.com/office/drawing/2014/main" id="{DBC8BA36-C054-F75C-7FF3-AFA59B585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2f8681c08f_0_357">
            <a:extLst>
              <a:ext uri="{FF2B5EF4-FFF2-40B4-BE49-F238E27FC236}">
                <a16:creationId xmlns:a16="http://schemas.microsoft.com/office/drawing/2014/main" id="{A0786A3C-6D7A-DDDF-A09E-F549079A3B0C}"/>
              </a:ext>
            </a:extLst>
          </p:cNvPr>
          <p:cNvSpPr txBox="1"/>
          <p:nvPr/>
        </p:nvSpPr>
        <p:spPr>
          <a:xfrm>
            <a:off x="544530" y="306085"/>
            <a:ext cx="1164747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4400" b="1" dirty="0">
                <a:solidFill>
                  <a:srgbClr val="BA2526"/>
                </a:solidFill>
                <a:latin typeface="PT Sans"/>
              </a:rPr>
              <a:t>Medical device  Companies by Medical focus</a:t>
            </a:r>
          </a:p>
          <a:p>
            <a:pPr>
              <a:buClr>
                <a:schemeClr val="dk1"/>
              </a:buClr>
              <a:buSzPts val="1100"/>
            </a:pPr>
            <a:endParaRPr lang="en-US" sz="4400" b="1" dirty="0">
              <a:solidFill>
                <a:srgbClr val="BA2526"/>
              </a:solidFill>
              <a:latin typeface="PT Sans"/>
            </a:endParaRPr>
          </a:p>
        </p:txBody>
      </p:sp>
      <p:pic>
        <p:nvPicPr>
          <p:cNvPr id="438" name="Google Shape;438;g32f8681c08f_0_357">
            <a:extLst>
              <a:ext uri="{FF2B5EF4-FFF2-40B4-BE49-F238E27FC236}">
                <a16:creationId xmlns:a16="http://schemas.microsoft.com/office/drawing/2014/main" id="{B343B422-4099-90B9-63BE-551C5798331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975" y="6305919"/>
            <a:ext cx="1561695" cy="40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32f8681c08f_0_357">
            <a:extLst>
              <a:ext uri="{FF2B5EF4-FFF2-40B4-BE49-F238E27FC236}">
                <a16:creationId xmlns:a16="http://schemas.microsoft.com/office/drawing/2014/main" id="{154CF0A3-46FB-AA04-AB94-D4EF5796169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5525" y="6262801"/>
            <a:ext cx="1417940" cy="48838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40" name="Google Shape;440;g32f8681c08f_0_357">
            <a:extLst>
              <a:ext uri="{FF2B5EF4-FFF2-40B4-BE49-F238E27FC236}">
                <a16:creationId xmlns:a16="http://schemas.microsoft.com/office/drawing/2014/main" id="{E15AF017-B5AB-557B-DF2F-B518F0F4E95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7296" y="6330395"/>
            <a:ext cx="2274304" cy="3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g32f8681c08f_0_357">
            <a:extLst>
              <a:ext uri="{FF2B5EF4-FFF2-40B4-BE49-F238E27FC236}">
                <a16:creationId xmlns:a16="http://schemas.microsoft.com/office/drawing/2014/main" id="{7E0BF2A6-8ACF-03CD-ED3B-26DB67ACE27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1645" y="6262812"/>
            <a:ext cx="1152506" cy="4883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E162D93B-CF42-E973-0056-7074DA207A4B}"/>
              </a:ext>
            </a:extLst>
          </p:cNvPr>
          <p:cNvGrpSpPr/>
          <p:nvPr/>
        </p:nvGrpSpPr>
        <p:grpSpPr>
          <a:xfrm>
            <a:off x="375920" y="1219200"/>
            <a:ext cx="11647470" cy="4734560"/>
            <a:chOff x="375920" y="1219200"/>
            <a:chExt cx="11647470" cy="4734560"/>
          </a:xfrm>
        </p:grpSpPr>
        <p:graphicFrame>
          <p:nvGraphicFramePr>
            <p:cNvPr id="8" name="תרשים 7">
              <a:extLst>
                <a:ext uri="{FF2B5EF4-FFF2-40B4-BE49-F238E27FC236}">
                  <a16:creationId xmlns:a16="http://schemas.microsoft.com/office/drawing/2014/main" id="{16BE9A8C-61BD-43D9-87E3-EEAB4E44ADB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90186644"/>
                </p:ext>
              </p:extLst>
            </p:nvPr>
          </p:nvGraphicFramePr>
          <p:xfrm>
            <a:off x="375920" y="1219200"/>
            <a:ext cx="11647470" cy="45923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9" name="מלבן 8">
              <a:extLst>
                <a:ext uri="{FF2B5EF4-FFF2-40B4-BE49-F238E27FC236}">
                  <a16:creationId xmlns:a16="http://schemas.microsoft.com/office/drawing/2014/main" id="{031059C9-FFBD-A40B-6DE8-9DDDC6633F7D}"/>
                </a:ext>
              </a:extLst>
            </p:cNvPr>
            <p:cNvSpPr/>
            <p:nvPr/>
          </p:nvSpPr>
          <p:spPr>
            <a:xfrm>
              <a:off x="375920" y="4165600"/>
              <a:ext cx="11562080" cy="1788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8DC74B2E-0A45-E0A4-2E10-FC91E1295EAC}"/>
              </a:ext>
            </a:extLst>
          </p:cNvPr>
          <p:cNvGrpSpPr/>
          <p:nvPr/>
        </p:nvGrpSpPr>
        <p:grpSpPr>
          <a:xfrm>
            <a:off x="375920" y="1227794"/>
            <a:ext cx="11647470" cy="4592319"/>
            <a:chOff x="375920" y="1227794"/>
            <a:chExt cx="11647470" cy="4592319"/>
          </a:xfrm>
        </p:grpSpPr>
        <p:graphicFrame>
          <p:nvGraphicFramePr>
            <p:cNvPr id="10" name="תרשים 9">
              <a:extLst>
                <a:ext uri="{FF2B5EF4-FFF2-40B4-BE49-F238E27FC236}">
                  <a16:creationId xmlns:a16="http://schemas.microsoft.com/office/drawing/2014/main" id="{82E3892E-E398-7C51-36D6-37ABCDF1C6E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27447038"/>
                </p:ext>
              </p:extLst>
            </p:nvPr>
          </p:nvGraphicFramePr>
          <p:xfrm>
            <a:off x="375920" y="1227794"/>
            <a:ext cx="11647470" cy="45923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2" name="מלבן 1">
              <a:extLst>
                <a:ext uri="{FF2B5EF4-FFF2-40B4-BE49-F238E27FC236}">
                  <a16:creationId xmlns:a16="http://schemas.microsoft.com/office/drawing/2014/main" id="{5992EBBC-E112-0DAF-4CCC-0693C4586530}"/>
                </a:ext>
              </a:extLst>
            </p:cNvPr>
            <p:cNvSpPr/>
            <p:nvPr/>
          </p:nvSpPr>
          <p:spPr>
            <a:xfrm>
              <a:off x="375920" y="1227794"/>
              <a:ext cx="579120" cy="2937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104428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>
          <a:extLst>
            <a:ext uri="{FF2B5EF4-FFF2-40B4-BE49-F238E27FC236}">
              <a16:creationId xmlns:a16="http://schemas.microsoft.com/office/drawing/2014/main" id="{06A893FD-0598-0BE1-FC1E-70DF0BD73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g32f8681c08f_0_330">
            <a:extLst>
              <a:ext uri="{FF2B5EF4-FFF2-40B4-BE49-F238E27FC236}">
                <a16:creationId xmlns:a16="http://schemas.microsoft.com/office/drawing/2014/main" id="{B6368381-DD34-D0F9-7DAB-65CB99D2F17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975" y="6305919"/>
            <a:ext cx="1561695" cy="40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32f8681c08f_0_330">
            <a:extLst>
              <a:ext uri="{FF2B5EF4-FFF2-40B4-BE49-F238E27FC236}">
                <a16:creationId xmlns:a16="http://schemas.microsoft.com/office/drawing/2014/main" id="{31554C97-0B67-3ACC-1CB4-10EE808C248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5525" y="6262801"/>
            <a:ext cx="1417940" cy="48838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23" name="Google Shape;423;g32f8681c08f_0_330">
            <a:extLst>
              <a:ext uri="{FF2B5EF4-FFF2-40B4-BE49-F238E27FC236}">
                <a16:creationId xmlns:a16="http://schemas.microsoft.com/office/drawing/2014/main" id="{B2DEF46A-AA1A-3ED5-1630-4D2672CA9CA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7296" y="6330395"/>
            <a:ext cx="2274304" cy="3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32f8681c08f_0_330">
            <a:extLst>
              <a:ext uri="{FF2B5EF4-FFF2-40B4-BE49-F238E27FC236}">
                <a16:creationId xmlns:a16="http://schemas.microsoft.com/office/drawing/2014/main" id="{F0639491-88D2-1486-DA2E-A3A26FB6780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1645" y="6262812"/>
            <a:ext cx="1152506" cy="488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32f8681c08f_0_330">
            <a:extLst>
              <a:ext uri="{FF2B5EF4-FFF2-40B4-BE49-F238E27FC236}">
                <a16:creationId xmlns:a16="http://schemas.microsoft.com/office/drawing/2014/main" id="{47164B92-BB81-759A-0DE2-4F4E5704B81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32026" y="6122842"/>
            <a:ext cx="1453035" cy="7351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37;g32f8681c08f_0_357">
            <a:extLst>
              <a:ext uri="{FF2B5EF4-FFF2-40B4-BE49-F238E27FC236}">
                <a16:creationId xmlns:a16="http://schemas.microsoft.com/office/drawing/2014/main" id="{5C4E51D0-C5EF-A781-163F-E4E7489C44D0}"/>
              </a:ext>
            </a:extLst>
          </p:cNvPr>
          <p:cNvSpPr txBox="1"/>
          <p:nvPr/>
        </p:nvSpPr>
        <p:spPr>
          <a:xfrm>
            <a:off x="544530" y="306085"/>
            <a:ext cx="1164747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4400" b="1" dirty="0">
                <a:solidFill>
                  <a:srgbClr val="BA2526"/>
                </a:solidFill>
                <a:latin typeface="PT Sans"/>
              </a:rPr>
              <a:t>Success Stories</a:t>
            </a: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8F5ED980-1BCD-91F7-E583-375E9A14AC1F}"/>
              </a:ext>
            </a:extLst>
          </p:cNvPr>
          <p:cNvGrpSpPr/>
          <p:nvPr/>
        </p:nvGrpSpPr>
        <p:grpSpPr>
          <a:xfrm>
            <a:off x="1039615" y="1291807"/>
            <a:ext cx="3808870" cy="1958505"/>
            <a:chOff x="986650" y="1373975"/>
            <a:chExt cx="5322709" cy="2801785"/>
          </a:xfrm>
        </p:grpSpPr>
        <p:sp>
          <p:nvSpPr>
            <p:cNvPr id="427" name="Google Shape;427;g32f8681c08f_0_330">
              <a:extLst>
                <a:ext uri="{FF2B5EF4-FFF2-40B4-BE49-F238E27FC236}">
                  <a16:creationId xmlns:a16="http://schemas.microsoft.com/office/drawing/2014/main" id="{5E757793-4431-5257-DFB4-A275C064970C}"/>
                </a:ext>
              </a:extLst>
            </p:cNvPr>
            <p:cNvSpPr/>
            <p:nvPr/>
          </p:nvSpPr>
          <p:spPr>
            <a:xfrm>
              <a:off x="986650" y="1373975"/>
              <a:ext cx="5322709" cy="2801785"/>
            </a:xfrm>
            <a:prstGeom prst="rect">
              <a:avLst/>
            </a:prstGeom>
            <a:noFill/>
            <a:ln w="9525" cap="flat" cmpd="sng">
              <a:solidFill>
                <a:srgbClr val="BA25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F1C72F94-EBDA-C9F4-4112-2EC4DCAE5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0000" t="30074" r="39083" b="26667"/>
            <a:stretch>
              <a:fillRect/>
            </a:stretch>
          </p:blipFill>
          <p:spPr>
            <a:xfrm>
              <a:off x="1016763" y="1555678"/>
              <a:ext cx="5079237" cy="2427393"/>
            </a:xfrm>
            <a:prstGeom prst="rect">
              <a:avLst/>
            </a:prstGeom>
          </p:spPr>
        </p:pic>
      </p:grp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4B2E9500-50F1-BDCD-AD7E-126FDBF1B3D2}"/>
              </a:ext>
            </a:extLst>
          </p:cNvPr>
          <p:cNvGrpSpPr/>
          <p:nvPr/>
        </p:nvGrpSpPr>
        <p:grpSpPr>
          <a:xfrm>
            <a:off x="206940" y="3697473"/>
            <a:ext cx="3808870" cy="1463041"/>
            <a:chOff x="206939" y="3697473"/>
            <a:chExt cx="4590251" cy="1958505"/>
          </a:xfrm>
        </p:grpSpPr>
        <p:sp>
          <p:nvSpPr>
            <p:cNvPr id="5" name="Google Shape;429;g32f8681c08f_0_330">
              <a:extLst>
                <a:ext uri="{FF2B5EF4-FFF2-40B4-BE49-F238E27FC236}">
                  <a16:creationId xmlns:a16="http://schemas.microsoft.com/office/drawing/2014/main" id="{110FFF94-A227-7A1B-2C15-D398ADA8EF45}"/>
                </a:ext>
              </a:extLst>
            </p:cNvPr>
            <p:cNvSpPr/>
            <p:nvPr/>
          </p:nvSpPr>
          <p:spPr>
            <a:xfrm>
              <a:off x="206939" y="3697473"/>
              <a:ext cx="4590251" cy="1958505"/>
            </a:xfrm>
            <a:prstGeom prst="rect">
              <a:avLst/>
            </a:prstGeom>
            <a:noFill/>
            <a:ln w="9525" cap="flat" cmpd="sng">
              <a:solidFill>
                <a:srgbClr val="BA25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E6C25258-08FD-C4A2-6586-5D9E096EC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2167" t="40296" r="2001" b="15259"/>
            <a:stretch>
              <a:fillRect/>
            </a:stretch>
          </p:blipFill>
          <p:spPr>
            <a:xfrm>
              <a:off x="406016" y="3896875"/>
              <a:ext cx="4191496" cy="1591707"/>
            </a:xfrm>
            <a:prstGeom prst="rect">
              <a:avLst/>
            </a:prstGeom>
          </p:spPr>
        </p:pic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D2A921C5-05E9-D393-0BCC-80A25909795E}"/>
              </a:ext>
            </a:extLst>
          </p:cNvPr>
          <p:cNvGrpSpPr/>
          <p:nvPr/>
        </p:nvGrpSpPr>
        <p:grpSpPr>
          <a:xfrm>
            <a:off x="9067010" y="3919193"/>
            <a:ext cx="2709224" cy="1740986"/>
            <a:chOff x="7677251" y="4521815"/>
            <a:chExt cx="2709224" cy="1740986"/>
          </a:xfrm>
        </p:grpSpPr>
        <p:sp>
          <p:nvSpPr>
            <p:cNvPr id="429" name="Google Shape;429;g32f8681c08f_0_330">
              <a:extLst>
                <a:ext uri="{FF2B5EF4-FFF2-40B4-BE49-F238E27FC236}">
                  <a16:creationId xmlns:a16="http://schemas.microsoft.com/office/drawing/2014/main" id="{5C9C053D-EDA1-4EC0-381A-E6E11D18AFEE}"/>
                </a:ext>
              </a:extLst>
            </p:cNvPr>
            <p:cNvSpPr/>
            <p:nvPr/>
          </p:nvSpPr>
          <p:spPr>
            <a:xfrm>
              <a:off x="7677251" y="4521815"/>
              <a:ext cx="2709224" cy="1740986"/>
            </a:xfrm>
            <a:prstGeom prst="rect">
              <a:avLst/>
            </a:prstGeom>
            <a:noFill/>
            <a:ln w="9525" cap="flat" cmpd="sng">
              <a:solidFill>
                <a:srgbClr val="BA25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566C18DB-E0B0-5E79-17DE-0604CDE89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9834" t="37629" r="36083" b="16000"/>
            <a:stretch>
              <a:fillRect/>
            </a:stretch>
          </p:blipFill>
          <p:spPr>
            <a:xfrm>
              <a:off x="7814022" y="4701653"/>
              <a:ext cx="2572453" cy="1421932"/>
            </a:xfrm>
            <a:prstGeom prst="rect">
              <a:avLst/>
            </a:prstGeom>
          </p:spPr>
        </p:pic>
      </p:grpSp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3ACA9252-61FF-F657-F0A6-B5F0D2236F4F}"/>
              </a:ext>
            </a:extLst>
          </p:cNvPr>
          <p:cNvGrpSpPr/>
          <p:nvPr/>
        </p:nvGrpSpPr>
        <p:grpSpPr>
          <a:xfrm>
            <a:off x="5140598" y="2383121"/>
            <a:ext cx="3162746" cy="1463042"/>
            <a:chOff x="4944887" y="2377229"/>
            <a:chExt cx="3697534" cy="1814437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057E994C-11F0-4BF8-C891-70BE306E0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27176" t="26370" r="12083" b="26519"/>
            <a:stretch>
              <a:fillRect/>
            </a:stretch>
          </p:blipFill>
          <p:spPr>
            <a:xfrm>
              <a:off x="4944887" y="2508861"/>
              <a:ext cx="3353425" cy="1463040"/>
            </a:xfrm>
            <a:prstGeom prst="rect">
              <a:avLst/>
            </a:prstGeom>
          </p:spPr>
        </p:pic>
        <p:sp>
          <p:nvSpPr>
            <p:cNvPr id="17" name="Google Shape;429;g32f8681c08f_0_330">
              <a:extLst>
                <a:ext uri="{FF2B5EF4-FFF2-40B4-BE49-F238E27FC236}">
                  <a16:creationId xmlns:a16="http://schemas.microsoft.com/office/drawing/2014/main" id="{5A59EAFB-2535-B66F-20DD-849BBEF52A23}"/>
                </a:ext>
              </a:extLst>
            </p:cNvPr>
            <p:cNvSpPr/>
            <p:nvPr/>
          </p:nvSpPr>
          <p:spPr>
            <a:xfrm>
              <a:off x="5171451" y="2377229"/>
              <a:ext cx="3470970" cy="1814437"/>
            </a:xfrm>
            <a:prstGeom prst="rect">
              <a:avLst/>
            </a:prstGeom>
            <a:noFill/>
            <a:ln w="9525" cap="flat" cmpd="sng">
              <a:solidFill>
                <a:srgbClr val="BA25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קבוצה 30">
            <a:extLst>
              <a:ext uri="{FF2B5EF4-FFF2-40B4-BE49-F238E27FC236}">
                <a16:creationId xmlns:a16="http://schemas.microsoft.com/office/drawing/2014/main" id="{59508C0B-369C-E74E-8D42-6B448AC78F9F}"/>
              </a:ext>
            </a:extLst>
          </p:cNvPr>
          <p:cNvGrpSpPr/>
          <p:nvPr/>
        </p:nvGrpSpPr>
        <p:grpSpPr>
          <a:xfrm>
            <a:off x="4795521" y="114300"/>
            <a:ext cx="5673250" cy="6364463"/>
            <a:chOff x="4795521" y="114300"/>
            <a:chExt cx="5673250" cy="6364463"/>
          </a:xfrm>
        </p:grpSpPr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1B501E05-D4DE-3B4F-C58D-9267D4470787}"/>
                </a:ext>
              </a:extLst>
            </p:cNvPr>
            <p:cNvSpPr/>
            <p:nvPr/>
          </p:nvSpPr>
          <p:spPr>
            <a:xfrm>
              <a:off x="4795521" y="114300"/>
              <a:ext cx="4145279" cy="11542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8" name="תיבת טקסט 27">
              <a:extLst>
                <a:ext uri="{FF2B5EF4-FFF2-40B4-BE49-F238E27FC236}">
                  <a16:creationId xmlns:a16="http://schemas.microsoft.com/office/drawing/2014/main" id="{C64F436D-D19B-C790-1218-E5822848DC62}"/>
                </a:ext>
              </a:extLst>
            </p:cNvPr>
            <p:cNvSpPr txBox="1"/>
            <p:nvPr/>
          </p:nvSpPr>
          <p:spPr>
            <a:xfrm>
              <a:off x="7607808" y="6049690"/>
              <a:ext cx="2860963" cy="429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he-IL" dirty="0"/>
            </a:p>
          </p:txBody>
        </p:sp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9850EFAB-2490-DE90-6DF4-F249C4BCE811}"/>
              </a:ext>
            </a:extLst>
          </p:cNvPr>
          <p:cNvGrpSpPr/>
          <p:nvPr/>
        </p:nvGrpSpPr>
        <p:grpSpPr>
          <a:xfrm>
            <a:off x="4491638" y="4316389"/>
            <a:ext cx="4166326" cy="1463041"/>
            <a:chOff x="4770363" y="4788554"/>
            <a:chExt cx="4166326" cy="1463041"/>
          </a:xfrm>
        </p:grpSpPr>
        <p:pic>
          <p:nvPicPr>
            <p:cNvPr id="15" name="תמונה 14">
              <a:extLst>
                <a:ext uri="{FF2B5EF4-FFF2-40B4-BE49-F238E27FC236}">
                  <a16:creationId xmlns:a16="http://schemas.microsoft.com/office/drawing/2014/main" id="{CD31533E-29CC-7E66-8404-E8A734447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32917" t="28992" r="2417" b="32428"/>
            <a:stretch>
              <a:fillRect/>
            </a:stretch>
          </p:blipFill>
          <p:spPr>
            <a:xfrm>
              <a:off x="4983689" y="4800122"/>
              <a:ext cx="3808870" cy="1278184"/>
            </a:xfrm>
            <a:prstGeom prst="rect">
              <a:avLst/>
            </a:prstGeom>
          </p:spPr>
        </p:pic>
        <p:sp>
          <p:nvSpPr>
            <p:cNvPr id="22" name="Google Shape;429;g32f8681c08f_0_330">
              <a:extLst>
                <a:ext uri="{FF2B5EF4-FFF2-40B4-BE49-F238E27FC236}">
                  <a16:creationId xmlns:a16="http://schemas.microsoft.com/office/drawing/2014/main" id="{BFC36062-7D84-E78A-116C-890F7B34294C}"/>
                </a:ext>
              </a:extLst>
            </p:cNvPr>
            <p:cNvSpPr/>
            <p:nvPr/>
          </p:nvSpPr>
          <p:spPr>
            <a:xfrm>
              <a:off x="4770363" y="4788554"/>
              <a:ext cx="4166326" cy="1463041"/>
            </a:xfrm>
            <a:prstGeom prst="rect">
              <a:avLst/>
            </a:prstGeom>
            <a:noFill/>
            <a:ln w="9525" cap="flat" cmpd="sng">
              <a:solidFill>
                <a:srgbClr val="BA25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קבוצה 26">
            <a:extLst>
              <a:ext uri="{FF2B5EF4-FFF2-40B4-BE49-F238E27FC236}">
                <a16:creationId xmlns:a16="http://schemas.microsoft.com/office/drawing/2014/main" id="{E70D35FD-BE27-B305-9DCB-BCC680168F9D}"/>
              </a:ext>
            </a:extLst>
          </p:cNvPr>
          <p:cNvGrpSpPr/>
          <p:nvPr/>
        </p:nvGrpSpPr>
        <p:grpSpPr>
          <a:xfrm>
            <a:off x="8640876" y="2276764"/>
            <a:ext cx="3370793" cy="1440428"/>
            <a:chOff x="8640876" y="2276764"/>
            <a:chExt cx="3370793" cy="1440428"/>
          </a:xfrm>
        </p:grpSpPr>
        <p:sp>
          <p:nvSpPr>
            <p:cNvPr id="16" name="Google Shape;429;g32f8681c08f_0_330">
              <a:extLst>
                <a:ext uri="{FF2B5EF4-FFF2-40B4-BE49-F238E27FC236}">
                  <a16:creationId xmlns:a16="http://schemas.microsoft.com/office/drawing/2014/main" id="{90DDDBD2-12D3-4AAD-67F4-3868084A1DFC}"/>
                </a:ext>
              </a:extLst>
            </p:cNvPr>
            <p:cNvSpPr/>
            <p:nvPr/>
          </p:nvSpPr>
          <p:spPr>
            <a:xfrm>
              <a:off x="8640876" y="2276764"/>
              <a:ext cx="3370793" cy="1440428"/>
            </a:xfrm>
            <a:prstGeom prst="rect">
              <a:avLst/>
            </a:prstGeom>
            <a:noFill/>
            <a:ln w="9525" cap="flat" cmpd="sng">
              <a:solidFill>
                <a:srgbClr val="BA25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" name="תמונה 25">
              <a:extLst>
                <a:ext uri="{FF2B5EF4-FFF2-40B4-BE49-F238E27FC236}">
                  <a16:creationId xmlns:a16="http://schemas.microsoft.com/office/drawing/2014/main" id="{493ED6DC-DDBA-C1A2-2096-DA526EA4A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697" t="50000" r="35312" b="10720"/>
            <a:stretch>
              <a:fillRect/>
            </a:stretch>
          </p:blipFill>
          <p:spPr>
            <a:xfrm>
              <a:off x="8787048" y="2446620"/>
              <a:ext cx="3224621" cy="1131105"/>
            </a:xfrm>
            <a:prstGeom prst="rect">
              <a:avLst/>
            </a:prstGeom>
          </p:spPr>
        </p:pic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1AB8156D-183E-B8A3-98AF-2AF05320FC2F}"/>
              </a:ext>
            </a:extLst>
          </p:cNvPr>
          <p:cNvGrpSpPr/>
          <p:nvPr/>
        </p:nvGrpSpPr>
        <p:grpSpPr>
          <a:xfrm>
            <a:off x="5169906" y="379019"/>
            <a:ext cx="3470970" cy="1527088"/>
            <a:chOff x="5116942" y="461187"/>
            <a:chExt cx="3470970" cy="1527088"/>
          </a:xfrm>
        </p:grpSpPr>
        <p:sp>
          <p:nvSpPr>
            <p:cNvPr id="18" name="Google Shape;429;g32f8681c08f_0_330">
              <a:extLst>
                <a:ext uri="{FF2B5EF4-FFF2-40B4-BE49-F238E27FC236}">
                  <a16:creationId xmlns:a16="http://schemas.microsoft.com/office/drawing/2014/main" id="{3EAD490A-8D09-62D2-F982-2C4C9A764E1B}"/>
                </a:ext>
              </a:extLst>
            </p:cNvPr>
            <p:cNvSpPr/>
            <p:nvPr/>
          </p:nvSpPr>
          <p:spPr>
            <a:xfrm>
              <a:off x="5116942" y="461187"/>
              <a:ext cx="3470970" cy="1527088"/>
            </a:xfrm>
            <a:prstGeom prst="rect">
              <a:avLst/>
            </a:prstGeom>
            <a:noFill/>
            <a:ln w="9525" cap="flat" cmpd="sng">
              <a:solidFill>
                <a:srgbClr val="BA25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" name="תמונה 19">
              <a:extLst>
                <a:ext uri="{FF2B5EF4-FFF2-40B4-BE49-F238E27FC236}">
                  <a16:creationId xmlns:a16="http://schemas.microsoft.com/office/drawing/2014/main" id="{3732B7AE-432F-525C-69E1-7ACF86CBA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10916" t="37926" r="38583" b="20843"/>
            <a:stretch>
              <a:fillRect/>
            </a:stretch>
          </p:blipFill>
          <p:spPr>
            <a:xfrm>
              <a:off x="5479675" y="578502"/>
              <a:ext cx="2671683" cy="1226960"/>
            </a:xfrm>
            <a:prstGeom prst="rect">
              <a:avLst/>
            </a:prstGeom>
          </p:spPr>
        </p:pic>
      </p:grp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341F114B-FE1D-F120-9273-5FD16040AF43}"/>
              </a:ext>
            </a:extLst>
          </p:cNvPr>
          <p:cNvGrpSpPr/>
          <p:nvPr/>
        </p:nvGrpSpPr>
        <p:grpSpPr>
          <a:xfrm>
            <a:off x="8871212" y="656498"/>
            <a:ext cx="3100819" cy="1440427"/>
            <a:chOff x="5845750" y="1526300"/>
            <a:chExt cx="3470970" cy="1527088"/>
          </a:xfrm>
        </p:grpSpPr>
        <p:pic>
          <p:nvPicPr>
            <p:cNvPr id="3" name="תמונה 2">
              <a:extLst>
                <a:ext uri="{FF2B5EF4-FFF2-40B4-BE49-F238E27FC236}">
                  <a16:creationId xmlns:a16="http://schemas.microsoft.com/office/drawing/2014/main" id="{FEE82F27-72E2-DC80-4A9D-D68D8152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8000" t="29051" r="41917" b="32708"/>
            <a:stretch>
              <a:fillRect/>
            </a:stretch>
          </p:blipFill>
          <p:spPr>
            <a:xfrm>
              <a:off x="5845750" y="1638706"/>
              <a:ext cx="3293843" cy="1414682"/>
            </a:xfrm>
            <a:prstGeom prst="rect">
              <a:avLst/>
            </a:prstGeom>
          </p:spPr>
        </p:pic>
        <p:sp>
          <p:nvSpPr>
            <p:cNvPr id="4" name="Google Shape;429;g32f8681c08f_0_330">
              <a:extLst>
                <a:ext uri="{FF2B5EF4-FFF2-40B4-BE49-F238E27FC236}">
                  <a16:creationId xmlns:a16="http://schemas.microsoft.com/office/drawing/2014/main" id="{476E3929-570B-62E3-B556-C00374780E6C}"/>
                </a:ext>
              </a:extLst>
            </p:cNvPr>
            <p:cNvSpPr/>
            <p:nvPr/>
          </p:nvSpPr>
          <p:spPr>
            <a:xfrm>
              <a:off x="5845750" y="1526300"/>
              <a:ext cx="3470970" cy="1527088"/>
            </a:xfrm>
            <a:prstGeom prst="rect">
              <a:avLst/>
            </a:prstGeom>
            <a:noFill/>
            <a:ln w="9525" cap="flat" cmpd="sng">
              <a:solidFill>
                <a:srgbClr val="BA25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813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>
          <a:extLst>
            <a:ext uri="{FF2B5EF4-FFF2-40B4-BE49-F238E27FC236}">
              <a16:creationId xmlns:a16="http://schemas.microsoft.com/office/drawing/2014/main" id="{A41DCF2A-DE14-5487-6E5F-08AFE85C6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g32f8681c08f_0_330">
            <a:extLst>
              <a:ext uri="{FF2B5EF4-FFF2-40B4-BE49-F238E27FC236}">
                <a16:creationId xmlns:a16="http://schemas.microsoft.com/office/drawing/2014/main" id="{93159F73-FA28-D291-DC90-011FDC3D773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975" y="6305919"/>
            <a:ext cx="1561695" cy="40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32f8681c08f_0_330">
            <a:extLst>
              <a:ext uri="{FF2B5EF4-FFF2-40B4-BE49-F238E27FC236}">
                <a16:creationId xmlns:a16="http://schemas.microsoft.com/office/drawing/2014/main" id="{C1D1E1B5-F019-A365-3421-FFA15172183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5525" y="6262801"/>
            <a:ext cx="1417940" cy="48838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23" name="Google Shape;423;g32f8681c08f_0_330">
            <a:extLst>
              <a:ext uri="{FF2B5EF4-FFF2-40B4-BE49-F238E27FC236}">
                <a16:creationId xmlns:a16="http://schemas.microsoft.com/office/drawing/2014/main" id="{0E41884E-A1A3-90E3-E8C2-45AB653F4BE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7296" y="6330395"/>
            <a:ext cx="2274304" cy="3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32f8681c08f_0_330">
            <a:extLst>
              <a:ext uri="{FF2B5EF4-FFF2-40B4-BE49-F238E27FC236}">
                <a16:creationId xmlns:a16="http://schemas.microsoft.com/office/drawing/2014/main" id="{A5C93794-3809-FBDF-AC8A-34586FB8F72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1645" y="6262812"/>
            <a:ext cx="1152506" cy="488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32f8681c08f_0_330">
            <a:extLst>
              <a:ext uri="{FF2B5EF4-FFF2-40B4-BE49-F238E27FC236}">
                <a16:creationId xmlns:a16="http://schemas.microsoft.com/office/drawing/2014/main" id="{45B7E2E2-0632-75B2-DA2E-A23D7BAE1A3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32026" y="6122842"/>
            <a:ext cx="1453035" cy="7351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37;g32f8681c08f_0_357">
            <a:extLst>
              <a:ext uri="{FF2B5EF4-FFF2-40B4-BE49-F238E27FC236}">
                <a16:creationId xmlns:a16="http://schemas.microsoft.com/office/drawing/2014/main" id="{519BC81F-D960-8A27-3287-F9DE03C44701}"/>
              </a:ext>
            </a:extLst>
          </p:cNvPr>
          <p:cNvSpPr txBox="1"/>
          <p:nvPr/>
        </p:nvSpPr>
        <p:spPr>
          <a:xfrm>
            <a:off x="544530" y="306085"/>
            <a:ext cx="1164747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4400" b="1" dirty="0">
                <a:solidFill>
                  <a:srgbClr val="BA2526"/>
                </a:solidFill>
                <a:latin typeface="PT Sans"/>
              </a:rPr>
              <a:t>Success Stories</a:t>
            </a:r>
          </a:p>
        </p:txBody>
      </p:sp>
      <p:grpSp>
        <p:nvGrpSpPr>
          <p:cNvPr id="31" name="קבוצה 30">
            <a:extLst>
              <a:ext uri="{FF2B5EF4-FFF2-40B4-BE49-F238E27FC236}">
                <a16:creationId xmlns:a16="http://schemas.microsoft.com/office/drawing/2014/main" id="{244B4BFF-AF94-8F63-F2B2-D59F1902A87A}"/>
              </a:ext>
            </a:extLst>
          </p:cNvPr>
          <p:cNvGrpSpPr/>
          <p:nvPr/>
        </p:nvGrpSpPr>
        <p:grpSpPr>
          <a:xfrm>
            <a:off x="87701" y="106799"/>
            <a:ext cx="11897360" cy="6364463"/>
            <a:chOff x="147320" y="114300"/>
            <a:chExt cx="11897360" cy="6364463"/>
          </a:xfrm>
        </p:grpSpPr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DEC47927-27CD-00AE-BB56-DEEBA69DB09B}"/>
                </a:ext>
              </a:extLst>
            </p:cNvPr>
            <p:cNvSpPr/>
            <p:nvPr/>
          </p:nvSpPr>
          <p:spPr>
            <a:xfrm>
              <a:off x="4795521" y="114300"/>
              <a:ext cx="4145279" cy="11542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29" name="קבוצה 28">
              <a:extLst>
                <a:ext uri="{FF2B5EF4-FFF2-40B4-BE49-F238E27FC236}">
                  <a16:creationId xmlns:a16="http://schemas.microsoft.com/office/drawing/2014/main" id="{D3821FC6-DFD5-E95F-B682-E62093186C76}"/>
                </a:ext>
              </a:extLst>
            </p:cNvPr>
            <p:cNvGrpSpPr/>
            <p:nvPr/>
          </p:nvGrpSpPr>
          <p:grpSpPr>
            <a:xfrm>
              <a:off x="147320" y="994561"/>
              <a:ext cx="11897360" cy="5484202"/>
              <a:chOff x="147320" y="994561"/>
              <a:chExt cx="11897360" cy="5484202"/>
            </a:xfrm>
          </p:grpSpPr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9BC2019F-498D-FC13-0C68-EA91CD4F5C6A}"/>
                  </a:ext>
                </a:extLst>
              </p:cNvPr>
              <p:cNvSpPr txBox="1"/>
              <p:nvPr/>
            </p:nvSpPr>
            <p:spPr>
              <a:xfrm>
                <a:off x="7607808" y="6049690"/>
                <a:ext cx="2860963" cy="4290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1">
                <a:spAutoFit/>
              </a:bodyPr>
              <a:lstStyle/>
              <a:p>
                <a:endParaRPr lang="he-IL" dirty="0"/>
              </a:p>
            </p:txBody>
          </p:sp>
          <p:sp>
            <p:nvSpPr>
              <p:cNvPr id="27" name="מלבן 26">
                <a:extLst>
                  <a:ext uri="{FF2B5EF4-FFF2-40B4-BE49-F238E27FC236}">
                    <a16:creationId xmlns:a16="http://schemas.microsoft.com/office/drawing/2014/main" id="{6B8BE627-E0D6-257E-BD36-0DB2CCAA0920}"/>
                  </a:ext>
                </a:extLst>
              </p:cNvPr>
              <p:cNvSpPr/>
              <p:nvPr/>
            </p:nvSpPr>
            <p:spPr>
              <a:xfrm>
                <a:off x="147320" y="994561"/>
                <a:ext cx="11897360" cy="516282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pic>
        <p:nvPicPr>
          <p:cNvPr id="33" name="תמונה 32" descr="תמונה שמכילה טקסט, תרשים, קו, עלי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08C70FA-0AC2-A8F6-20DD-E39EB9A9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253" y="1255994"/>
            <a:ext cx="7315215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33567"/>
      </p:ext>
    </p:extLst>
  </p:cSld>
  <p:clrMapOvr>
    <a:masterClrMapping/>
  </p:clrMapOvr>
</p:sld>
</file>

<file path=ppt/theme/theme1.xml><?xml version="1.0" encoding="utf-8"?>
<a:theme xmlns:a="http://schemas.openxmlformats.org/drawingml/2006/main" name="1_ערכת נושא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121C7A970E1247BDE7B23AE5B07135" ma:contentTypeVersion="15" ma:contentTypeDescription="Create a new document." ma:contentTypeScope="" ma:versionID="01524b3415f1724f3b0d3a3b88541dba">
  <xsd:schema xmlns:xsd="http://www.w3.org/2001/XMLSchema" xmlns:xs="http://www.w3.org/2001/XMLSchema" xmlns:p="http://schemas.microsoft.com/office/2006/metadata/properties" xmlns:ns2="90449b08-6a67-4374-a040-76fdf0bff76a" xmlns:ns3="31edf5b2-19bb-48ef-80b4-41dc4c1eca88" targetNamespace="http://schemas.microsoft.com/office/2006/metadata/properties" ma:root="true" ma:fieldsID="7753a9de7d74a4a7e14211b92c8665d4" ns2:_="" ns3:_="">
    <xsd:import namespace="90449b08-6a67-4374-a040-76fdf0bff76a"/>
    <xsd:import namespace="31edf5b2-19bb-48ef-80b4-41dc4c1eca8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449b08-6a67-4374-a040-76fdf0bff76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0fea13e-6a06-4d6a-af0d-277bb5d6805e}" ma:internalName="TaxCatchAll" ma:showField="CatchAllData" ma:web="90449b08-6a67-4374-a040-76fdf0bff7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df5b2-19bb-48ef-80b4-41dc4c1eca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addac61-88ea-44d8-a646-331c20acfd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edf5b2-19bb-48ef-80b4-41dc4c1eca88">
      <Terms xmlns="http://schemas.microsoft.com/office/infopath/2007/PartnerControls"/>
    </lcf76f155ced4ddcb4097134ff3c332f>
    <TaxCatchAll xmlns="90449b08-6a67-4374-a040-76fdf0bff76a" xsi:nil="true"/>
  </documentManagement>
</p:properties>
</file>

<file path=customXml/itemProps1.xml><?xml version="1.0" encoding="utf-8"?>
<ds:datastoreItem xmlns:ds="http://schemas.openxmlformats.org/officeDocument/2006/customXml" ds:itemID="{CFA14A4E-8DA9-4F58-9A6D-865B823FC91A}"/>
</file>

<file path=customXml/itemProps2.xml><?xml version="1.0" encoding="utf-8"?>
<ds:datastoreItem xmlns:ds="http://schemas.openxmlformats.org/officeDocument/2006/customXml" ds:itemID="{7FF8E02A-AA86-44D5-9891-CAED226F50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0C7956-6362-45A3-A11B-7E71E717497B}">
  <ds:schemaRefs>
    <ds:schemaRef ds:uri="http://schemas.microsoft.com/office/2006/metadata/properties"/>
    <ds:schemaRef ds:uri="http://schemas.microsoft.com/office/infopath/2007/PartnerControls"/>
    <ds:schemaRef ds:uri="31edf5b2-19bb-48ef-80b4-41dc4c1eca88"/>
    <ds:schemaRef ds:uri="90449b08-6a67-4374-a040-76fdf0bff76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5950</TotalTime>
  <Words>835</Words>
  <Application>Microsoft Office PowerPoint</Application>
  <PresentationFormat>Widescreen</PresentationFormat>
  <Paragraphs>116</Paragraphs>
  <Slides>11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Play</vt:lpstr>
      <vt:lpstr>Moses</vt:lpstr>
      <vt:lpstr>PT Sans</vt:lpstr>
      <vt:lpstr>Arial</vt:lpstr>
      <vt:lpstr>Cambria</vt:lpstr>
      <vt:lpstr>1_ערכת נושא Office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Hadas Klein</dc:creator>
  <cp:lastModifiedBy>מיה  ביתן</cp:lastModifiedBy>
  <cp:revision>9</cp:revision>
  <dcterms:created xsi:type="dcterms:W3CDTF">2025-01-12T12:40:35Z</dcterms:created>
  <dcterms:modified xsi:type="dcterms:W3CDTF">2026-02-24T11:23:28Z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1200.00000000000</vt:lpwstr>
  </property>
  <property fmtid="{D5CDD505-2E9C-101B-9397-08002B2CF9AE}" pid="3" name="ContentTypeId">
    <vt:lpwstr>0x0101001D121C7A970E1247BDE7B23AE5B07135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